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82" r:id="rId8"/>
    <p:sldId id="262" r:id="rId9"/>
    <p:sldId id="283" r:id="rId10"/>
    <p:sldId id="266" r:id="rId11"/>
    <p:sldId id="264" r:id="rId12"/>
    <p:sldId id="265" r:id="rId13"/>
    <p:sldId id="276" r:id="rId14"/>
    <p:sldId id="277" r:id="rId15"/>
    <p:sldId id="278" r:id="rId16"/>
    <p:sldId id="279" r:id="rId17"/>
    <p:sldId id="280" r:id="rId18"/>
    <p:sldId id="281" r:id="rId19"/>
    <p:sldId id="268" r:id="rId20"/>
    <p:sldId id="269" r:id="rId21"/>
    <p:sldId id="271" r:id="rId22"/>
    <p:sldId id="272" r:id="rId23"/>
    <p:sldId id="273"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425FE86-38D2-4737-9AA7-22B123E82EC8}"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2422969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425FE86-38D2-4737-9AA7-22B123E82EC8}"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312144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425FE86-38D2-4737-9AA7-22B123E82EC8}"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1875289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425FE86-38D2-4737-9AA7-22B123E82EC8}"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1557160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25FE86-38D2-4737-9AA7-22B123E82EC8}" type="datetimeFigureOut">
              <a:rPr lang="en-IN" smtClean="0"/>
              <a:t>17-07-2024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373884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425FE86-38D2-4737-9AA7-22B123E82EC8}"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919214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425FE86-38D2-4737-9AA7-22B123E82EC8}" type="datetimeFigureOut">
              <a:rPr lang="en-IN" smtClean="0"/>
              <a:t>17-07-2024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220428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425FE86-38D2-4737-9AA7-22B123E82EC8}" type="datetimeFigureOut">
              <a:rPr lang="en-IN" smtClean="0"/>
              <a:t>17-07-2024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379644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25FE86-38D2-4737-9AA7-22B123E82EC8}" type="datetimeFigureOut">
              <a:rPr lang="en-IN" smtClean="0"/>
              <a:t>17-07-2024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81538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25FE86-38D2-4737-9AA7-22B123E82EC8}"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763235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25FE86-38D2-4737-9AA7-22B123E82EC8}" type="datetimeFigureOut">
              <a:rPr lang="en-IN" smtClean="0"/>
              <a:t>17-07-2024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275D6D-2072-473D-8822-2FB080886D36}" type="slidenum">
              <a:rPr lang="en-IN" smtClean="0"/>
              <a:t>‹#›</a:t>
            </a:fld>
            <a:endParaRPr lang="en-IN"/>
          </a:p>
        </p:txBody>
      </p:sp>
    </p:spTree>
    <p:extLst>
      <p:ext uri="{BB962C8B-B14F-4D97-AF65-F5344CB8AC3E}">
        <p14:creationId xmlns:p14="http://schemas.microsoft.com/office/powerpoint/2010/main" val="2458080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5FE86-38D2-4737-9AA7-22B123E82EC8}" type="datetimeFigureOut">
              <a:rPr lang="en-IN" smtClean="0"/>
              <a:t>17-07-2024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75D6D-2072-473D-8822-2FB080886D36}" type="slidenum">
              <a:rPr lang="en-IN" smtClean="0"/>
              <a:t>‹#›</a:t>
            </a:fld>
            <a:endParaRPr lang="en-IN"/>
          </a:p>
        </p:txBody>
      </p:sp>
    </p:spTree>
    <p:extLst>
      <p:ext uri="{BB962C8B-B14F-4D97-AF65-F5344CB8AC3E}">
        <p14:creationId xmlns:p14="http://schemas.microsoft.com/office/powerpoint/2010/main" val="86254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Environmental Studies </a:t>
            </a:r>
            <a:br>
              <a:rPr lang="en-US" b="1" dirty="0" smtClean="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sz="5300" b="1" dirty="0" smtClean="0">
                <a:latin typeface="Times New Roman" panose="02020603050405020304" pitchFamily="18" charset="0"/>
                <a:cs typeface="Times New Roman" panose="02020603050405020304" pitchFamily="18" charset="0"/>
              </a:rPr>
              <a:t>Unit 1: </a:t>
            </a:r>
            <a:r>
              <a:rPr lang="en-IN" sz="5300" b="1" dirty="0">
                <a:latin typeface="Times New Roman" panose="02020603050405020304" pitchFamily="18" charset="0"/>
                <a:cs typeface="Times New Roman" panose="02020603050405020304" pitchFamily="18" charset="0"/>
              </a:rPr>
              <a:t>Introduction</a:t>
            </a:r>
          </a:p>
        </p:txBody>
      </p:sp>
      <p:sp>
        <p:nvSpPr>
          <p:cNvPr id="3" name="Subtitle 2"/>
          <p:cNvSpPr>
            <a:spLocks noGrp="1"/>
          </p:cNvSpPr>
          <p:nvPr>
            <p:ph type="subTitle" idx="1"/>
          </p:nvPr>
        </p:nvSpPr>
        <p:spPr>
          <a:xfrm>
            <a:off x="1524000" y="4748450"/>
            <a:ext cx="9144000" cy="1655762"/>
          </a:xfrm>
        </p:spPr>
        <p:txBody>
          <a:bodyPr/>
          <a:lstStyle/>
          <a:p>
            <a:r>
              <a:rPr lang="en-US" b="1" dirty="0" smtClean="0">
                <a:latin typeface="Times New Roman" panose="02020603050405020304" pitchFamily="18" charset="0"/>
                <a:cs typeface="Times New Roman" panose="02020603050405020304" pitchFamily="18" charset="0"/>
              </a:rPr>
              <a:t>By: Mr. Dhruv Trivedi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1226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latin typeface="Times New Roman" panose="02020603050405020304" pitchFamily="18" charset="0"/>
                <a:cs typeface="Times New Roman" panose="02020603050405020304" pitchFamily="18" charset="0"/>
              </a:rPr>
              <a:t>Evolution of the Universe</a:t>
            </a:r>
          </a:p>
        </p:txBody>
      </p:sp>
    </p:spTree>
    <p:extLst>
      <p:ext uri="{BB962C8B-B14F-4D97-AF65-F5344CB8AC3E}">
        <p14:creationId xmlns:p14="http://schemas.microsoft.com/office/powerpoint/2010/main" val="2859814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79" y="256866"/>
            <a:ext cx="6554953" cy="542499"/>
          </a:xfrm>
        </p:spPr>
        <p:txBody>
          <a:bodyPr/>
          <a:lstStyle/>
          <a:p>
            <a:r>
              <a:rPr lang="en-IN" b="1" dirty="0" smtClean="0">
                <a:latin typeface="Times New Roman" panose="02020603050405020304" pitchFamily="18" charset="0"/>
                <a:cs typeface="Times New Roman" panose="02020603050405020304" pitchFamily="18" charset="0"/>
              </a:rPr>
              <a:t>1. The Big Bang Theory</a:t>
            </a:r>
            <a:endParaRPr lang="en-IN" sz="2400" b="1" i="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9788" y="4490113"/>
            <a:ext cx="10597035" cy="2197290"/>
          </a:xfrm>
        </p:spPr>
        <p:txBody>
          <a:bodyPr>
            <a:normAutofit/>
          </a:bodyPr>
          <a:lstStyle/>
          <a:p>
            <a:pPr lvl="0"/>
            <a:r>
              <a:rPr lang="en-IN" sz="2000" b="1" dirty="0" smtClean="0">
                <a:latin typeface="Times New Roman" panose="02020603050405020304" pitchFamily="18" charset="0"/>
                <a:cs typeface="Times New Roman" panose="02020603050405020304" pitchFamily="18" charset="0"/>
              </a:rPr>
              <a:t>Origin</a:t>
            </a:r>
            <a:r>
              <a:rPr lang="en-IN" sz="2000" dirty="0">
                <a:latin typeface="Times New Roman" panose="02020603050405020304" pitchFamily="18" charset="0"/>
                <a:cs typeface="Times New Roman" panose="02020603050405020304" pitchFamily="18" charset="0"/>
              </a:rPr>
              <a:t>: The universe began approximately 13.8 billion years ago with an event known as the Big Bang.</a:t>
            </a:r>
            <a:endParaRPr lang="en-IN" sz="1800" dirty="0">
              <a:latin typeface="Times New Roman" panose="02020603050405020304" pitchFamily="18" charset="0"/>
              <a:cs typeface="Times New Roman" panose="02020603050405020304" pitchFamily="18" charset="0"/>
            </a:endParaRPr>
          </a:p>
          <a:p>
            <a:pPr lvl="0"/>
            <a:r>
              <a:rPr lang="en-IN" sz="2000" b="1"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The Big Bang was a massive expansion that marked the beginning of the universe, where all matter and energy were concentrated in an extremely hot and dense state</a:t>
            </a:r>
            <a:r>
              <a:rPr lang="en-IN" sz="20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2060812" y="908548"/>
            <a:ext cx="8347071" cy="3472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54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0"/>
            <a:ext cx="3932237" cy="1600200"/>
          </a:xfrm>
        </p:spPr>
        <p:txBody>
          <a:bodyPr/>
          <a:lstStyle/>
          <a:p>
            <a:r>
              <a:rPr lang="en-IN" b="1" dirty="0" smtClean="0">
                <a:latin typeface="Times New Roman" panose="02020603050405020304" pitchFamily="18" charset="0"/>
                <a:cs typeface="Times New Roman" panose="02020603050405020304" pitchFamily="18" charset="0"/>
              </a:rPr>
              <a:t>2. Formation of Basic Elements</a:t>
            </a:r>
            <a:endParaRPr lang="en-IN"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p:txBody>
          <a:bodyPr>
            <a:normAutofit/>
          </a:bodyPr>
          <a:lstStyle/>
          <a:p>
            <a:pPr lvl="0"/>
            <a:r>
              <a:rPr lang="en-IN" sz="2400" b="1" dirty="0">
                <a:latin typeface="Times New Roman" panose="02020603050405020304" pitchFamily="18" charset="0"/>
                <a:cs typeface="Times New Roman" panose="02020603050405020304" pitchFamily="18" charset="0"/>
              </a:rPr>
              <a:t>Primordial Nucleosynthesis</a:t>
            </a:r>
            <a:r>
              <a:rPr lang="en-IN" sz="2400" dirty="0">
                <a:latin typeface="Times New Roman" panose="02020603050405020304" pitchFamily="18" charset="0"/>
                <a:cs typeface="Times New Roman" panose="02020603050405020304" pitchFamily="18" charset="0"/>
              </a:rPr>
              <a:t>: Within the first few minutes of the Big Bang, temperatures were high enough to fuse protons and neutrons, forming the first atomic nuclei.</a:t>
            </a:r>
          </a:p>
          <a:p>
            <a:pPr lvl="0"/>
            <a:r>
              <a:rPr lang="en-IN" sz="2400" b="1" dirty="0">
                <a:latin typeface="Times New Roman" panose="02020603050405020304" pitchFamily="18" charset="0"/>
                <a:cs typeface="Times New Roman" panose="02020603050405020304" pitchFamily="18" charset="0"/>
              </a:rPr>
              <a:t>Elements</a:t>
            </a:r>
            <a:r>
              <a:rPr lang="en-IN" sz="2400" dirty="0">
                <a:latin typeface="Times New Roman" panose="02020603050405020304" pitchFamily="18" charset="0"/>
                <a:cs typeface="Times New Roman" panose="02020603050405020304" pitchFamily="18" charset="0"/>
              </a:rPr>
              <a:t>: The process primarily formed hydrogen, helium, and trace amounts of lithium.</a:t>
            </a:r>
          </a:p>
          <a:p>
            <a:endParaRPr lang="en-IN" sz="2400" dirty="0">
              <a:latin typeface="Times New Roman" panose="02020603050405020304" pitchFamily="18" charset="0"/>
              <a:cs typeface="Times New Roman" panose="02020603050405020304" pitchFamily="18" charset="0"/>
            </a:endParaRPr>
          </a:p>
        </p:txBody>
      </p:sp>
      <p:pic>
        <p:nvPicPr>
          <p:cNvPr id="2050" name="Picture 2" descr="Formation of Solar System « KaiserScience"/>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88038" y="1071562"/>
            <a:ext cx="4762500"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034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79" y="256866"/>
            <a:ext cx="6554953" cy="542499"/>
          </a:xfrm>
        </p:spPr>
        <p:txBody>
          <a:bodyPr/>
          <a:lstStyle/>
          <a:p>
            <a:r>
              <a:rPr lang="en-IN" b="1" dirty="0" smtClean="0">
                <a:latin typeface="Times New Roman" panose="02020603050405020304" pitchFamily="18" charset="0"/>
                <a:cs typeface="Times New Roman" panose="02020603050405020304" pitchFamily="18" charset="0"/>
              </a:rPr>
              <a:t>3. The "Dark Ages"</a:t>
            </a:r>
            <a:endParaRPr lang="en-IN" sz="800" b="1" i="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9788" y="4490113"/>
            <a:ext cx="10597035" cy="2197290"/>
          </a:xfrm>
        </p:spPr>
        <p:txBody>
          <a:bodyPr>
            <a:normAutofit/>
          </a:bodyPr>
          <a:lstStyle/>
          <a:p>
            <a:pPr lvl="0"/>
            <a:r>
              <a:rPr lang="en-IN" sz="2000" b="1" dirty="0" smtClean="0">
                <a:latin typeface="Times New Roman" panose="02020603050405020304" pitchFamily="18" charset="0"/>
                <a:cs typeface="Times New Roman" panose="02020603050405020304" pitchFamily="18" charset="0"/>
              </a:rPr>
              <a:t>Definition</a:t>
            </a:r>
            <a:r>
              <a:rPr lang="en-IN" sz="2000" dirty="0" smtClean="0">
                <a:latin typeface="Times New Roman" panose="02020603050405020304" pitchFamily="18" charset="0"/>
                <a:cs typeface="Times New Roman" panose="02020603050405020304" pitchFamily="18" charset="0"/>
              </a:rPr>
              <a:t>: A period after the Big Bang when the universe had cooled enough for electrons to combine with protons and form neutral hydrogen atoms, but before the formation of stars and galaxies.</a:t>
            </a:r>
            <a:endParaRPr lang="en-IN" sz="1800" dirty="0" smtClean="0">
              <a:latin typeface="Times New Roman" panose="02020603050405020304" pitchFamily="18" charset="0"/>
              <a:cs typeface="Times New Roman" panose="02020603050405020304" pitchFamily="18" charset="0"/>
            </a:endParaRPr>
          </a:p>
          <a:p>
            <a:pPr lvl="0"/>
            <a:r>
              <a:rPr lang="en-IN" sz="2000" b="1" dirty="0" smtClean="0">
                <a:latin typeface="Times New Roman" panose="02020603050405020304" pitchFamily="18" charset="0"/>
                <a:cs typeface="Times New Roman" panose="02020603050405020304" pitchFamily="18" charset="0"/>
              </a:rPr>
              <a:t>Cosmic Background Radiation</a:t>
            </a:r>
            <a:r>
              <a:rPr lang="en-IN" sz="2000" dirty="0" smtClean="0">
                <a:latin typeface="Times New Roman" panose="02020603050405020304" pitchFamily="18" charset="0"/>
                <a:cs typeface="Times New Roman" panose="02020603050405020304" pitchFamily="18" charset="0"/>
              </a:rPr>
              <a:t>: This period ended when the first stars and galaxies formed, emitting light and </a:t>
            </a:r>
            <a:r>
              <a:rPr lang="en-IN" sz="2000" dirty="0" err="1" smtClean="0">
                <a:latin typeface="Times New Roman" panose="02020603050405020304" pitchFamily="18" charset="0"/>
                <a:cs typeface="Times New Roman" panose="02020603050405020304" pitchFamily="18" charset="0"/>
              </a:rPr>
              <a:t>reionizing</a:t>
            </a:r>
            <a:r>
              <a:rPr lang="en-IN" sz="2000" dirty="0" smtClean="0">
                <a:latin typeface="Times New Roman" panose="02020603050405020304" pitchFamily="18" charset="0"/>
                <a:cs typeface="Times New Roman" panose="02020603050405020304" pitchFamily="18" charset="0"/>
              </a:rPr>
              <a:t> the hydrogen in the universe.</a:t>
            </a:r>
            <a:endParaRPr lang="en-IN" sz="1800" dirty="0">
              <a:latin typeface="Times New Roman" panose="02020603050405020304" pitchFamily="18" charset="0"/>
              <a:cs typeface="Times New Roman" panose="02020603050405020304" pitchFamily="18" charset="0"/>
            </a:endParaRPr>
          </a:p>
        </p:txBody>
      </p:sp>
      <p:pic>
        <p:nvPicPr>
          <p:cNvPr id="6146" name="Picture 2" descr="As the universe cooled after Big Bang, where did the heat go? Did it warm  something else up? - Quor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98273" y="930238"/>
            <a:ext cx="6096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17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79" y="256866"/>
            <a:ext cx="6554953" cy="542499"/>
          </a:xfrm>
        </p:spPr>
        <p:txBody>
          <a:bodyPr/>
          <a:lstStyle/>
          <a:p>
            <a:r>
              <a:rPr lang="en-IN" b="1" dirty="0" smtClean="0">
                <a:latin typeface="Times New Roman" panose="02020603050405020304" pitchFamily="18" charset="0"/>
                <a:cs typeface="Times New Roman" panose="02020603050405020304" pitchFamily="18" charset="0"/>
              </a:rPr>
              <a:t>4. Formation of Stars and Galaxies</a:t>
            </a:r>
            <a:endParaRPr lang="en-IN" sz="800" b="1" i="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9788" y="4490113"/>
            <a:ext cx="10597035" cy="2197290"/>
          </a:xfrm>
        </p:spPr>
        <p:txBody>
          <a:bodyPr>
            <a:normAutofit/>
          </a:bodyPr>
          <a:lstStyle/>
          <a:p>
            <a:pPr lvl="0"/>
            <a:r>
              <a:rPr lang="en-IN" sz="2000" b="1" dirty="0" smtClean="0">
                <a:latin typeface="Times New Roman" panose="02020603050405020304" pitchFamily="18" charset="0"/>
                <a:cs typeface="Times New Roman" panose="02020603050405020304" pitchFamily="18" charset="0"/>
              </a:rPr>
              <a:t>Gravitational Collapse</a:t>
            </a:r>
            <a:r>
              <a:rPr lang="en-IN" sz="2000" dirty="0" smtClean="0">
                <a:latin typeface="Times New Roman" panose="02020603050405020304" pitchFamily="18" charset="0"/>
                <a:cs typeface="Times New Roman" panose="02020603050405020304" pitchFamily="18" charset="0"/>
              </a:rPr>
              <a:t>: Regions of slightly higher density in the early universe began to collapse under their own gravity, forming the first stars and galaxies.</a:t>
            </a:r>
            <a:endParaRPr lang="en-IN" sz="1800" dirty="0" smtClean="0">
              <a:latin typeface="Times New Roman" panose="02020603050405020304" pitchFamily="18" charset="0"/>
              <a:cs typeface="Times New Roman" panose="02020603050405020304" pitchFamily="18" charset="0"/>
            </a:endParaRPr>
          </a:p>
          <a:p>
            <a:pPr lvl="0"/>
            <a:r>
              <a:rPr lang="en-IN" sz="2000" b="1" dirty="0" smtClean="0">
                <a:latin typeface="Times New Roman" panose="02020603050405020304" pitchFamily="18" charset="0"/>
                <a:cs typeface="Times New Roman" panose="02020603050405020304" pitchFamily="18" charset="0"/>
              </a:rPr>
              <a:t>Star Formation</a:t>
            </a:r>
            <a:r>
              <a:rPr lang="en-IN" sz="2000" dirty="0" smtClean="0">
                <a:latin typeface="Times New Roman" panose="02020603050405020304" pitchFamily="18" charset="0"/>
                <a:cs typeface="Times New Roman" panose="02020603050405020304" pitchFamily="18" charset="0"/>
              </a:rPr>
              <a:t>: Stars formed from clouds of gas and dust, undergoing nuclear fusion to produce heavier elements.</a:t>
            </a:r>
            <a:endParaRPr lang="en-IN" sz="1800" dirty="0" smtClean="0">
              <a:latin typeface="Times New Roman" panose="02020603050405020304" pitchFamily="18" charset="0"/>
              <a:cs typeface="Times New Roman" panose="02020603050405020304" pitchFamily="18" charset="0"/>
            </a:endParaRPr>
          </a:p>
          <a:p>
            <a:pPr lvl="0"/>
            <a:r>
              <a:rPr lang="en-IN" sz="2000" b="1" dirty="0" smtClean="0">
                <a:latin typeface="Times New Roman" panose="02020603050405020304" pitchFamily="18" charset="0"/>
                <a:cs typeface="Times New Roman" panose="02020603050405020304" pitchFamily="18" charset="0"/>
              </a:rPr>
              <a:t>Galaxy Formation</a:t>
            </a:r>
            <a:r>
              <a:rPr lang="en-IN" sz="2000" dirty="0" smtClean="0">
                <a:latin typeface="Times New Roman" panose="02020603050405020304" pitchFamily="18" charset="0"/>
                <a:cs typeface="Times New Roman" panose="02020603050405020304" pitchFamily="18" charset="0"/>
              </a:rPr>
              <a:t>: Galaxies formed as gravitationally bound systems of stars, gas, dust, and dark matter. They evolved through mergers and interactions.</a:t>
            </a:r>
            <a:endParaRPr lang="en-IN" sz="1800" dirty="0">
              <a:latin typeface="Times New Roman" panose="02020603050405020304" pitchFamily="18" charset="0"/>
              <a:cs typeface="Times New Roman" panose="02020603050405020304" pitchFamily="18" charset="0"/>
            </a:endParaRPr>
          </a:p>
        </p:txBody>
      </p:sp>
      <p:pic>
        <p:nvPicPr>
          <p:cNvPr id="7170" name="Picture 2" descr="Galaxy Formation GIFs - Find &amp; Share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39216" y="799365"/>
            <a:ext cx="6340759" cy="358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3855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79" y="256866"/>
            <a:ext cx="7810546" cy="542499"/>
          </a:xfrm>
        </p:spPr>
        <p:txBody>
          <a:bodyPr>
            <a:normAutofit/>
          </a:bodyPr>
          <a:lstStyle/>
          <a:p>
            <a:r>
              <a:rPr lang="en-IN" b="1" dirty="0" smtClean="0">
                <a:latin typeface="Times New Roman" panose="02020603050405020304" pitchFamily="18" charset="0"/>
                <a:cs typeface="Times New Roman" panose="02020603050405020304" pitchFamily="18" charset="0"/>
              </a:rPr>
              <a:t>5. Stellar Evolution and Element Formation</a:t>
            </a:r>
            <a:endParaRPr lang="en-IN" sz="800" b="1" i="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9788" y="4490113"/>
            <a:ext cx="10597035" cy="2197290"/>
          </a:xfrm>
        </p:spPr>
        <p:txBody>
          <a:bodyPr>
            <a:normAutofit/>
          </a:bodyPr>
          <a:lstStyle/>
          <a:p>
            <a:pPr lvl="0"/>
            <a:r>
              <a:rPr lang="en-IN" sz="2000" b="1" dirty="0" smtClean="0">
                <a:latin typeface="Times New Roman" panose="02020603050405020304" pitchFamily="18" charset="0"/>
                <a:cs typeface="Times New Roman" panose="02020603050405020304" pitchFamily="18" charset="0"/>
              </a:rPr>
              <a:t>Life Cycle of Stars</a:t>
            </a:r>
            <a:r>
              <a:rPr lang="en-IN" sz="2000" dirty="0" smtClean="0">
                <a:latin typeface="Times New Roman" panose="02020603050405020304" pitchFamily="18" charset="0"/>
                <a:cs typeface="Times New Roman" panose="02020603050405020304" pitchFamily="18" charset="0"/>
              </a:rPr>
              <a:t>:</a:t>
            </a:r>
            <a:endParaRPr lang="en-IN" sz="1800" dirty="0" smtClean="0">
              <a:latin typeface="Times New Roman" panose="02020603050405020304" pitchFamily="18" charset="0"/>
              <a:cs typeface="Times New Roman" panose="02020603050405020304" pitchFamily="18" charset="0"/>
            </a:endParaRPr>
          </a:p>
          <a:p>
            <a:pPr lvl="1"/>
            <a:r>
              <a:rPr lang="en-IN" sz="1800" b="1" dirty="0" smtClean="0">
                <a:latin typeface="Times New Roman" panose="02020603050405020304" pitchFamily="18" charset="0"/>
                <a:cs typeface="Times New Roman" panose="02020603050405020304" pitchFamily="18" charset="0"/>
              </a:rPr>
              <a:t>Main Sequence</a:t>
            </a:r>
            <a:r>
              <a:rPr lang="en-IN" sz="1800" dirty="0" smtClean="0">
                <a:latin typeface="Times New Roman" panose="02020603050405020304" pitchFamily="18" charset="0"/>
                <a:cs typeface="Times New Roman" panose="02020603050405020304" pitchFamily="18" charset="0"/>
              </a:rPr>
              <a:t>: Stars spend most of their lives fusing hydrogen into helium.</a:t>
            </a:r>
            <a:endParaRPr lang="en-IN" sz="1200" dirty="0" smtClean="0">
              <a:latin typeface="Times New Roman" panose="02020603050405020304" pitchFamily="18" charset="0"/>
              <a:cs typeface="Times New Roman" panose="02020603050405020304" pitchFamily="18" charset="0"/>
            </a:endParaRPr>
          </a:p>
          <a:p>
            <a:pPr lvl="1"/>
            <a:r>
              <a:rPr lang="en-IN" sz="1800" b="1" dirty="0" smtClean="0">
                <a:latin typeface="Times New Roman" panose="02020603050405020304" pitchFamily="18" charset="0"/>
                <a:cs typeface="Times New Roman" panose="02020603050405020304" pitchFamily="18" charset="0"/>
              </a:rPr>
              <a:t>Red Giant/Supergiant</a:t>
            </a:r>
            <a:r>
              <a:rPr lang="en-IN" sz="1800" dirty="0" smtClean="0">
                <a:latin typeface="Times New Roman" panose="02020603050405020304" pitchFamily="18" charset="0"/>
                <a:cs typeface="Times New Roman" panose="02020603050405020304" pitchFamily="18" charset="0"/>
              </a:rPr>
              <a:t>: After exhausting hydrogen, stars expand and fuse heavier elements.</a:t>
            </a:r>
            <a:endParaRPr lang="en-IN" sz="1200" dirty="0" smtClean="0">
              <a:latin typeface="Times New Roman" panose="02020603050405020304" pitchFamily="18" charset="0"/>
              <a:cs typeface="Times New Roman" panose="02020603050405020304" pitchFamily="18" charset="0"/>
            </a:endParaRPr>
          </a:p>
          <a:p>
            <a:pPr lvl="1"/>
            <a:r>
              <a:rPr lang="en-IN" sz="1800" b="1" dirty="0" smtClean="0">
                <a:latin typeface="Times New Roman" panose="02020603050405020304" pitchFamily="18" charset="0"/>
                <a:cs typeface="Times New Roman" panose="02020603050405020304" pitchFamily="18" charset="0"/>
              </a:rPr>
              <a:t>Supernova</a:t>
            </a:r>
            <a:r>
              <a:rPr lang="en-IN" sz="1800" dirty="0" smtClean="0">
                <a:latin typeface="Times New Roman" panose="02020603050405020304" pitchFamily="18" charset="0"/>
                <a:cs typeface="Times New Roman" panose="02020603050405020304" pitchFamily="18" charset="0"/>
              </a:rPr>
              <a:t>: Massive stars explode in supernovae, dispersing heavy elements into space.</a:t>
            </a:r>
            <a:endParaRPr lang="en-IN" sz="1200" dirty="0" smtClean="0">
              <a:latin typeface="Times New Roman" panose="02020603050405020304" pitchFamily="18" charset="0"/>
              <a:cs typeface="Times New Roman" panose="02020603050405020304" pitchFamily="18" charset="0"/>
            </a:endParaRPr>
          </a:p>
          <a:p>
            <a:pPr lvl="0"/>
            <a:r>
              <a:rPr lang="en-IN" sz="2000" b="1" dirty="0" smtClean="0">
                <a:latin typeface="Times New Roman" panose="02020603050405020304" pitchFamily="18" charset="0"/>
                <a:cs typeface="Times New Roman" panose="02020603050405020304" pitchFamily="18" charset="0"/>
              </a:rPr>
              <a:t>Nucleosynthesis</a:t>
            </a:r>
            <a:r>
              <a:rPr lang="en-IN" sz="2000" dirty="0" smtClean="0">
                <a:latin typeface="Times New Roman" panose="02020603050405020304" pitchFamily="18" charset="0"/>
                <a:cs typeface="Times New Roman" panose="02020603050405020304" pitchFamily="18" charset="0"/>
              </a:rPr>
              <a:t>: Formation of elements heavier than iron occurs in supernovae, contributing to the cosmic abundance of elements.</a:t>
            </a:r>
            <a:endParaRPr lang="en-IN" sz="1800" dirty="0">
              <a:latin typeface="Times New Roman" panose="02020603050405020304" pitchFamily="18" charset="0"/>
              <a:cs typeface="Times New Roman" panose="02020603050405020304" pitchFamily="18" charset="0"/>
            </a:endParaRPr>
          </a:p>
        </p:txBody>
      </p:sp>
      <p:pic>
        <p:nvPicPr>
          <p:cNvPr id="8194" name="Picture 2" descr="The Lives, Times, and Deaths of Stars - NASA Scienc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19618" y="799364"/>
            <a:ext cx="7792872" cy="364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6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79" y="256866"/>
            <a:ext cx="7810546" cy="542499"/>
          </a:xfrm>
        </p:spPr>
        <p:txBody>
          <a:bodyPr>
            <a:normAutofit/>
          </a:bodyPr>
          <a:lstStyle/>
          <a:p>
            <a:r>
              <a:rPr lang="en-IN" b="1" dirty="0" smtClean="0">
                <a:latin typeface="Times New Roman" panose="02020603050405020304" pitchFamily="18" charset="0"/>
                <a:cs typeface="Times New Roman" panose="02020603050405020304" pitchFamily="18" charset="0"/>
              </a:rPr>
              <a:t>6. Formation of Solar System</a:t>
            </a:r>
            <a:endParaRPr lang="en-IN" sz="800" b="1" i="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9788" y="4490113"/>
            <a:ext cx="10597035" cy="2197290"/>
          </a:xfrm>
        </p:spPr>
        <p:txBody>
          <a:bodyPr>
            <a:normAutofit/>
          </a:bodyPr>
          <a:lstStyle/>
          <a:p>
            <a:pPr lvl="0"/>
            <a:r>
              <a:rPr lang="en-IN" sz="2000" b="1" dirty="0" smtClean="0">
                <a:latin typeface="Times New Roman" panose="02020603050405020304" pitchFamily="18" charset="0"/>
                <a:cs typeface="Times New Roman" panose="02020603050405020304" pitchFamily="18" charset="0"/>
              </a:rPr>
              <a:t>Solar Nebula Theory</a:t>
            </a:r>
            <a:r>
              <a:rPr lang="en-IN" sz="2000" dirty="0" smtClean="0">
                <a:latin typeface="Times New Roman" panose="02020603050405020304" pitchFamily="18" charset="0"/>
                <a:cs typeface="Times New Roman" panose="02020603050405020304" pitchFamily="18" charset="0"/>
              </a:rPr>
              <a:t>: Our solar system formed about 4.6 billion years ago from a rotating cloud of gas and dust (solar nebula).</a:t>
            </a:r>
            <a:endParaRPr lang="en-IN" sz="1800" dirty="0" smtClean="0">
              <a:latin typeface="Times New Roman" panose="02020603050405020304" pitchFamily="18" charset="0"/>
              <a:cs typeface="Times New Roman" panose="02020603050405020304" pitchFamily="18" charset="0"/>
            </a:endParaRPr>
          </a:p>
          <a:p>
            <a:pPr lvl="0"/>
            <a:r>
              <a:rPr lang="en-IN" sz="2000" b="1" dirty="0" smtClean="0">
                <a:latin typeface="Times New Roman" panose="02020603050405020304" pitchFamily="18" charset="0"/>
                <a:cs typeface="Times New Roman" panose="02020603050405020304" pitchFamily="18" charset="0"/>
              </a:rPr>
              <a:t>Planetary Formation</a:t>
            </a:r>
            <a:r>
              <a:rPr lang="en-IN" sz="2000" dirty="0" smtClean="0">
                <a:latin typeface="Times New Roman" panose="02020603050405020304" pitchFamily="18" charset="0"/>
                <a:cs typeface="Times New Roman" panose="02020603050405020304" pitchFamily="18" charset="0"/>
              </a:rPr>
              <a:t>: Through accretion, particles in the solar nebula clumped together to form </a:t>
            </a:r>
            <a:r>
              <a:rPr lang="en-IN" sz="2000" dirty="0" err="1" smtClean="0">
                <a:latin typeface="Times New Roman" panose="02020603050405020304" pitchFamily="18" charset="0"/>
                <a:cs typeface="Times New Roman" panose="02020603050405020304" pitchFamily="18" charset="0"/>
              </a:rPr>
              <a:t>planetesimals</a:t>
            </a:r>
            <a:r>
              <a:rPr lang="en-IN" sz="2000" dirty="0" smtClean="0">
                <a:latin typeface="Times New Roman" panose="02020603050405020304" pitchFamily="18" charset="0"/>
                <a:cs typeface="Times New Roman" panose="02020603050405020304" pitchFamily="18" charset="0"/>
              </a:rPr>
              <a:t>, which eventually formed planets.</a:t>
            </a:r>
            <a:endParaRPr lang="en-IN" sz="1800" dirty="0" smtClean="0">
              <a:latin typeface="Times New Roman" panose="02020603050405020304" pitchFamily="18" charset="0"/>
              <a:cs typeface="Times New Roman" panose="02020603050405020304" pitchFamily="18" charset="0"/>
            </a:endParaRPr>
          </a:p>
          <a:p>
            <a:pPr lvl="0"/>
            <a:r>
              <a:rPr lang="en-IN" sz="2000" b="1" dirty="0" smtClean="0">
                <a:latin typeface="Times New Roman" panose="02020603050405020304" pitchFamily="18" charset="0"/>
                <a:cs typeface="Times New Roman" panose="02020603050405020304" pitchFamily="18" charset="0"/>
              </a:rPr>
              <a:t>Earth's Formation</a:t>
            </a:r>
            <a:r>
              <a:rPr lang="en-IN" sz="2000" dirty="0" smtClean="0">
                <a:latin typeface="Times New Roman" panose="02020603050405020304" pitchFamily="18" charset="0"/>
                <a:cs typeface="Times New Roman" panose="02020603050405020304" pitchFamily="18" charset="0"/>
              </a:rPr>
              <a:t>: The Earth formed through the accretion of </a:t>
            </a:r>
            <a:r>
              <a:rPr lang="en-IN" sz="2000" dirty="0" err="1" smtClean="0">
                <a:latin typeface="Times New Roman" panose="02020603050405020304" pitchFamily="18" charset="0"/>
                <a:cs typeface="Times New Roman" panose="02020603050405020304" pitchFamily="18" charset="0"/>
              </a:rPr>
              <a:t>planetesimals</a:t>
            </a:r>
            <a:r>
              <a:rPr lang="en-IN" sz="2000" dirty="0" smtClean="0">
                <a:latin typeface="Times New Roman" panose="02020603050405020304" pitchFamily="18" charset="0"/>
                <a:cs typeface="Times New Roman" panose="02020603050405020304" pitchFamily="18" charset="0"/>
              </a:rPr>
              <a:t> and underwent differentiation, leading to the formation of its core, mantle, and crust.</a:t>
            </a:r>
            <a:endParaRPr lang="en-IN" sz="1800" dirty="0">
              <a:latin typeface="Times New Roman" panose="02020603050405020304" pitchFamily="18" charset="0"/>
              <a:cs typeface="Times New Roman" panose="02020603050405020304" pitchFamily="18" charset="0"/>
            </a:endParaRPr>
          </a:p>
        </p:txBody>
      </p:sp>
      <p:pic>
        <p:nvPicPr>
          <p:cNvPr id="9220" name="Picture 4" descr="astronomyblog - Solar syste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79908" y="799365"/>
            <a:ext cx="6449941" cy="363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793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79" y="256866"/>
            <a:ext cx="7810546" cy="542499"/>
          </a:xfrm>
        </p:spPr>
        <p:txBody>
          <a:bodyPr>
            <a:normAutofit/>
          </a:bodyPr>
          <a:lstStyle/>
          <a:p>
            <a:r>
              <a:rPr lang="en-IN" b="1" dirty="0" smtClean="0">
                <a:latin typeface="Times New Roman" panose="02020603050405020304" pitchFamily="18" charset="0"/>
                <a:cs typeface="Times New Roman" panose="02020603050405020304" pitchFamily="18" charset="0"/>
              </a:rPr>
              <a:t>7. Evolution of the Universe</a:t>
            </a:r>
            <a:endParaRPr lang="en-IN" sz="800" b="1" i="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9788" y="4490113"/>
            <a:ext cx="10597035" cy="2197290"/>
          </a:xfrm>
        </p:spPr>
        <p:txBody>
          <a:bodyPr>
            <a:noAutofit/>
          </a:bodyPr>
          <a:lstStyle/>
          <a:p>
            <a:pPr lvl="0"/>
            <a:r>
              <a:rPr lang="en-IN" sz="2000" b="1" dirty="0" smtClean="0">
                <a:latin typeface="Times New Roman" panose="02020603050405020304" pitchFamily="18" charset="0"/>
                <a:cs typeface="Times New Roman" panose="02020603050405020304" pitchFamily="18" charset="0"/>
              </a:rPr>
              <a:t>Cosmic Expansion</a:t>
            </a:r>
            <a:r>
              <a:rPr lang="en-IN" sz="2000" dirty="0" smtClean="0">
                <a:latin typeface="Times New Roman" panose="02020603050405020304" pitchFamily="18" charset="0"/>
                <a:cs typeface="Times New Roman" panose="02020603050405020304" pitchFamily="18" charset="0"/>
              </a:rPr>
              <a:t>: The universe continues to expand, with galaxies moving away from each other.</a:t>
            </a:r>
            <a:endParaRPr lang="en-IN" sz="1800" dirty="0" smtClean="0">
              <a:latin typeface="Times New Roman" panose="02020603050405020304" pitchFamily="18" charset="0"/>
              <a:cs typeface="Times New Roman" panose="02020603050405020304" pitchFamily="18" charset="0"/>
            </a:endParaRPr>
          </a:p>
          <a:p>
            <a:pPr lvl="0"/>
            <a:r>
              <a:rPr lang="en-IN" sz="2000" b="1" dirty="0" smtClean="0">
                <a:latin typeface="Times New Roman" panose="02020603050405020304" pitchFamily="18" charset="0"/>
                <a:cs typeface="Times New Roman" panose="02020603050405020304" pitchFamily="18" charset="0"/>
              </a:rPr>
              <a:t>Dark Matter and Dark Energy</a:t>
            </a:r>
            <a:r>
              <a:rPr lang="en-IN" sz="2000" dirty="0" smtClean="0">
                <a:latin typeface="Times New Roman" panose="02020603050405020304" pitchFamily="18" charset="0"/>
                <a:cs typeface="Times New Roman" panose="02020603050405020304" pitchFamily="18" charset="0"/>
              </a:rPr>
              <a:t>:</a:t>
            </a:r>
            <a:endParaRPr lang="en-IN" sz="1800" dirty="0" smtClean="0">
              <a:latin typeface="Times New Roman" panose="02020603050405020304" pitchFamily="18" charset="0"/>
              <a:cs typeface="Times New Roman" panose="02020603050405020304" pitchFamily="18" charset="0"/>
            </a:endParaRPr>
          </a:p>
          <a:p>
            <a:pPr lvl="1"/>
            <a:r>
              <a:rPr lang="en-IN" sz="1800" b="1" dirty="0" smtClean="0">
                <a:latin typeface="Times New Roman" panose="02020603050405020304" pitchFamily="18" charset="0"/>
                <a:cs typeface="Times New Roman" panose="02020603050405020304" pitchFamily="18" charset="0"/>
              </a:rPr>
              <a:t>Dark Matter</a:t>
            </a:r>
            <a:r>
              <a:rPr lang="en-IN" sz="1800" dirty="0" smtClean="0">
                <a:latin typeface="Times New Roman" panose="02020603050405020304" pitchFamily="18" charset="0"/>
                <a:cs typeface="Times New Roman" panose="02020603050405020304" pitchFamily="18" charset="0"/>
              </a:rPr>
              <a:t>: Makes up about 27% of the universe's mass-energy content, influencing the formation and </a:t>
            </a:r>
            <a:r>
              <a:rPr lang="en-IN" sz="1800" dirty="0" err="1" smtClean="0">
                <a:latin typeface="Times New Roman" panose="02020603050405020304" pitchFamily="18" charset="0"/>
                <a:cs typeface="Times New Roman" panose="02020603050405020304" pitchFamily="18" charset="0"/>
              </a:rPr>
              <a:t>behavior</a:t>
            </a:r>
            <a:r>
              <a:rPr lang="en-IN" sz="1800" dirty="0" smtClean="0">
                <a:latin typeface="Times New Roman" panose="02020603050405020304" pitchFamily="18" charset="0"/>
                <a:cs typeface="Times New Roman" panose="02020603050405020304" pitchFamily="18" charset="0"/>
              </a:rPr>
              <a:t> of galaxies.</a:t>
            </a:r>
            <a:endParaRPr lang="en-IN" sz="1200" dirty="0" smtClean="0">
              <a:latin typeface="Times New Roman" panose="02020603050405020304" pitchFamily="18" charset="0"/>
              <a:cs typeface="Times New Roman" panose="02020603050405020304" pitchFamily="18" charset="0"/>
            </a:endParaRPr>
          </a:p>
          <a:p>
            <a:pPr lvl="1"/>
            <a:r>
              <a:rPr lang="en-IN" sz="1800" b="1" dirty="0" smtClean="0">
                <a:latin typeface="Times New Roman" panose="02020603050405020304" pitchFamily="18" charset="0"/>
                <a:cs typeface="Times New Roman" panose="02020603050405020304" pitchFamily="18" charset="0"/>
              </a:rPr>
              <a:t>Dark Energy</a:t>
            </a:r>
            <a:r>
              <a:rPr lang="en-IN" sz="1800" dirty="0" smtClean="0">
                <a:latin typeface="Times New Roman" panose="02020603050405020304" pitchFamily="18" charset="0"/>
                <a:cs typeface="Times New Roman" panose="02020603050405020304" pitchFamily="18" charset="0"/>
              </a:rPr>
              <a:t>: Accounts for about 68% of the universe's mass-energy content and is responsible for the accelerated expansion of the universe.</a:t>
            </a:r>
            <a:endParaRPr lang="en-IN" sz="1200" dirty="0">
              <a:latin typeface="Times New Roman" panose="02020603050405020304" pitchFamily="18" charset="0"/>
              <a:cs typeface="Times New Roman" panose="02020603050405020304" pitchFamily="18" charset="0"/>
            </a:endParaRPr>
          </a:p>
        </p:txBody>
      </p:sp>
      <p:pic>
        <p:nvPicPr>
          <p:cNvPr id="10242" name="Picture 2" descr="The cosmic dark ages — Everything you need to know | Spac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70476" y="799365"/>
            <a:ext cx="7620000" cy="369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550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79" y="256866"/>
            <a:ext cx="7810546" cy="542499"/>
          </a:xfrm>
        </p:spPr>
        <p:txBody>
          <a:bodyPr>
            <a:normAutofit/>
          </a:bodyPr>
          <a:lstStyle/>
          <a:p>
            <a:r>
              <a:rPr lang="en-IN" b="1" dirty="0" smtClean="0">
                <a:latin typeface="Times New Roman" panose="02020603050405020304" pitchFamily="18" charset="0"/>
                <a:cs typeface="Times New Roman" panose="02020603050405020304" pitchFamily="18" charset="0"/>
              </a:rPr>
              <a:t>8. Future of the Universe</a:t>
            </a:r>
            <a:endParaRPr lang="en-IN" sz="800" b="1" i="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839788" y="4490113"/>
            <a:ext cx="10597035" cy="2197290"/>
          </a:xfrm>
        </p:spPr>
        <p:txBody>
          <a:bodyPr>
            <a:noAutofit/>
          </a:bodyPr>
          <a:lstStyle/>
          <a:p>
            <a:pPr lvl="0"/>
            <a:r>
              <a:rPr lang="en-IN" sz="2000" b="1" dirty="0" smtClean="0">
                <a:latin typeface="Times New Roman" panose="02020603050405020304" pitchFamily="18" charset="0"/>
                <a:cs typeface="Times New Roman" panose="02020603050405020304" pitchFamily="18" charset="0"/>
              </a:rPr>
              <a:t>Big Freeze</a:t>
            </a:r>
            <a:r>
              <a:rPr lang="en-IN" sz="2000" dirty="0" smtClean="0">
                <a:latin typeface="Times New Roman" panose="02020603050405020304" pitchFamily="18" charset="0"/>
                <a:cs typeface="Times New Roman" panose="02020603050405020304" pitchFamily="18" charset="0"/>
              </a:rPr>
              <a:t>: If the expansion continues indefinitely, the universe may end in a "Big Freeze," where stars burn out, galaxies drift apart, and the universe becomes dark and cold.</a:t>
            </a:r>
            <a:endParaRPr lang="en-IN" sz="1800" dirty="0" smtClean="0">
              <a:latin typeface="Times New Roman" panose="02020603050405020304" pitchFamily="18" charset="0"/>
              <a:cs typeface="Times New Roman" panose="02020603050405020304" pitchFamily="18" charset="0"/>
            </a:endParaRPr>
          </a:p>
          <a:p>
            <a:pPr lvl="0"/>
            <a:r>
              <a:rPr lang="en-IN" sz="2000" b="1" dirty="0" smtClean="0">
                <a:latin typeface="Times New Roman" panose="02020603050405020304" pitchFamily="18" charset="0"/>
                <a:cs typeface="Times New Roman" panose="02020603050405020304" pitchFamily="18" charset="0"/>
              </a:rPr>
              <a:t>Big Crunch</a:t>
            </a:r>
            <a:r>
              <a:rPr lang="en-IN" sz="2000" dirty="0" smtClean="0">
                <a:latin typeface="Times New Roman" panose="02020603050405020304" pitchFamily="18" charset="0"/>
                <a:cs typeface="Times New Roman" panose="02020603050405020304" pitchFamily="18" charset="0"/>
              </a:rPr>
              <a:t>: An alternative theory suggests that if the expansion slows and reverses, the universe may collapse back into a hot, dense state.</a:t>
            </a:r>
            <a:endParaRPr lang="en-IN" sz="1800" dirty="0" smtClean="0">
              <a:latin typeface="Times New Roman" panose="02020603050405020304" pitchFamily="18" charset="0"/>
              <a:cs typeface="Times New Roman" panose="02020603050405020304" pitchFamily="18" charset="0"/>
            </a:endParaRPr>
          </a:p>
          <a:p>
            <a:pPr lvl="0"/>
            <a:r>
              <a:rPr lang="en-IN" sz="2000" b="1" dirty="0" smtClean="0">
                <a:latin typeface="Times New Roman" panose="02020603050405020304" pitchFamily="18" charset="0"/>
                <a:cs typeface="Times New Roman" panose="02020603050405020304" pitchFamily="18" charset="0"/>
              </a:rPr>
              <a:t>Big Rip</a:t>
            </a:r>
            <a:r>
              <a:rPr lang="en-IN" sz="2000" dirty="0" smtClean="0">
                <a:latin typeface="Times New Roman" panose="02020603050405020304" pitchFamily="18" charset="0"/>
                <a:cs typeface="Times New Roman" panose="02020603050405020304" pitchFamily="18" charset="0"/>
              </a:rPr>
              <a:t>: Another possibility is that the expansion accelerates so much that it tears apart galaxies, stars, and even atomic particles.</a:t>
            </a:r>
            <a:endParaRPr lang="en-IN" sz="1800" dirty="0">
              <a:latin typeface="Times New Roman" panose="02020603050405020304" pitchFamily="18" charset="0"/>
              <a:cs typeface="Times New Roman" panose="02020603050405020304" pitchFamily="18" charset="0"/>
            </a:endParaRPr>
          </a:p>
        </p:txBody>
      </p:sp>
      <p:pic>
        <p:nvPicPr>
          <p:cNvPr id="11266" name="Picture 2" descr="The future of Earth and the end of the Universe visualized"/>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93305" y="799365"/>
            <a:ext cx="7909289" cy="358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87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in page"/>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666238"/>
            <a:ext cx="12192000" cy="78895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3899" y="464024"/>
            <a:ext cx="5663820" cy="2308324"/>
          </a:xfrm>
          <a:prstGeom prst="rect">
            <a:avLst/>
          </a:prstGeom>
          <a:noFill/>
        </p:spPr>
        <p:txBody>
          <a:bodyPr wrap="square" rtlCol="0">
            <a:spAutoFit/>
          </a:bodyPr>
          <a:lstStyle/>
          <a:p>
            <a:r>
              <a:rPr lang="en-IN" sz="7200" dirty="0" smtClean="0">
                <a:solidFill>
                  <a:srgbClr val="FFFF00"/>
                </a:solidFill>
                <a:latin typeface="Times New Roman" panose="02020603050405020304" pitchFamily="18" charset="0"/>
                <a:cs typeface="Times New Roman" panose="02020603050405020304" pitchFamily="18" charset="0"/>
              </a:rPr>
              <a:t>Origin of the Earth</a:t>
            </a:r>
            <a:endParaRPr lang="en-IN" sz="7200" dirty="0"/>
          </a:p>
        </p:txBody>
      </p:sp>
    </p:spTree>
    <p:extLst>
      <p:ext uri="{BB962C8B-B14F-4D97-AF65-F5344CB8AC3E}">
        <p14:creationId xmlns:p14="http://schemas.microsoft.com/office/powerpoint/2010/main" val="3676137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9" y="661182"/>
            <a:ext cx="12224009" cy="5521178"/>
          </a:xfrm>
          <a:prstGeom prst="rect">
            <a:avLst/>
          </a:prstGeom>
        </p:spPr>
      </p:pic>
    </p:spTree>
    <p:extLst>
      <p:ext uri="{BB962C8B-B14F-4D97-AF65-F5344CB8AC3E}">
        <p14:creationId xmlns:p14="http://schemas.microsoft.com/office/powerpoint/2010/main" val="3582360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Origin of the Earth</a:t>
            </a:r>
          </a:p>
        </p:txBody>
      </p:sp>
      <p:sp>
        <p:nvSpPr>
          <p:cNvPr id="3" name="Content Placeholder 2"/>
          <p:cNvSpPr>
            <a:spLocks noGrp="1"/>
          </p:cNvSpPr>
          <p:nvPr>
            <p:ph idx="1"/>
          </p:nvPr>
        </p:nvSpPr>
        <p:spPr/>
        <p:txBody>
          <a:bodyPr>
            <a:normAutofit/>
          </a:bodyPr>
          <a:lstStyle/>
          <a:p>
            <a:pPr marL="0" indent="0">
              <a:buNone/>
            </a:pPr>
            <a:r>
              <a:rPr lang="en-IN" dirty="0">
                <a:latin typeface="Times New Roman" panose="02020603050405020304" pitchFamily="18" charset="0"/>
                <a:cs typeface="Times New Roman" panose="02020603050405020304" pitchFamily="18" charset="0"/>
              </a:rPr>
              <a:t>1. Formation of the Solar System</a:t>
            </a:r>
            <a:endParaRPr lang="en-IN" i="1" dirty="0">
              <a:latin typeface="Times New Roman" panose="02020603050405020304" pitchFamily="18" charset="0"/>
              <a:cs typeface="Times New Roman" panose="02020603050405020304" pitchFamily="18" charset="0"/>
            </a:endParaRPr>
          </a:p>
          <a:p>
            <a:pPr marL="0" indent="0">
              <a:buNone/>
            </a:pPr>
            <a:r>
              <a:rPr lang="en-IN" dirty="0" smtClean="0">
                <a:latin typeface="Times New Roman" panose="02020603050405020304" pitchFamily="18" charset="0"/>
                <a:cs typeface="Times New Roman" panose="02020603050405020304" pitchFamily="18" charset="0"/>
              </a:rPr>
              <a:t>2</a:t>
            </a:r>
            <a:r>
              <a:rPr lang="en-IN" dirty="0">
                <a:latin typeface="Times New Roman" panose="02020603050405020304" pitchFamily="18" charset="0"/>
                <a:cs typeface="Times New Roman" panose="02020603050405020304" pitchFamily="18" charset="0"/>
              </a:rPr>
              <a:t>. Accretion of Planetary Bodies</a:t>
            </a:r>
            <a:endParaRPr lang="en-IN" i="1" dirty="0">
              <a:latin typeface="Times New Roman" panose="02020603050405020304" pitchFamily="18" charset="0"/>
              <a:cs typeface="Times New Roman" panose="02020603050405020304" pitchFamily="18" charset="0"/>
            </a:endParaRPr>
          </a:p>
          <a:p>
            <a:pPr marL="0" indent="0">
              <a:buNone/>
            </a:pPr>
            <a:r>
              <a:rPr lang="en-IN" dirty="0" smtClean="0">
                <a:latin typeface="Times New Roman" panose="02020603050405020304" pitchFamily="18" charset="0"/>
                <a:cs typeface="Times New Roman" panose="02020603050405020304" pitchFamily="18" charset="0"/>
              </a:rPr>
              <a:t>3</a:t>
            </a:r>
            <a:r>
              <a:rPr lang="en-IN" dirty="0">
                <a:latin typeface="Times New Roman" panose="02020603050405020304" pitchFamily="18" charset="0"/>
                <a:cs typeface="Times New Roman" panose="02020603050405020304" pitchFamily="18" charset="0"/>
              </a:rPr>
              <a:t>. Formation of Earth</a:t>
            </a:r>
            <a:endParaRPr lang="en-IN" i="1" dirty="0">
              <a:latin typeface="Times New Roman" panose="02020603050405020304" pitchFamily="18" charset="0"/>
              <a:cs typeface="Times New Roman" panose="02020603050405020304" pitchFamily="18" charset="0"/>
            </a:endParaRPr>
          </a:p>
          <a:p>
            <a:pPr marL="0" indent="0">
              <a:buNone/>
            </a:pPr>
            <a:r>
              <a:rPr lang="en-IN" dirty="0" smtClean="0">
                <a:latin typeface="Times New Roman" panose="02020603050405020304" pitchFamily="18" charset="0"/>
                <a:cs typeface="Times New Roman" panose="02020603050405020304" pitchFamily="18" charset="0"/>
              </a:rPr>
              <a:t>4</a:t>
            </a:r>
            <a:r>
              <a:rPr lang="en-IN" dirty="0">
                <a:latin typeface="Times New Roman" panose="02020603050405020304" pitchFamily="18" charset="0"/>
                <a:cs typeface="Times New Roman" panose="02020603050405020304" pitchFamily="18" charset="0"/>
              </a:rPr>
              <a:t>. Formation of the Moon</a:t>
            </a:r>
            <a:endParaRPr lang="en-IN" i="1" dirty="0">
              <a:latin typeface="Times New Roman" panose="02020603050405020304" pitchFamily="18" charset="0"/>
              <a:cs typeface="Times New Roman" panose="02020603050405020304" pitchFamily="18" charset="0"/>
            </a:endParaRPr>
          </a:p>
          <a:p>
            <a:pPr marL="0" indent="0">
              <a:buNone/>
            </a:pPr>
            <a:r>
              <a:rPr lang="en-IN" dirty="0" smtClean="0">
                <a:latin typeface="Times New Roman" panose="02020603050405020304" pitchFamily="18" charset="0"/>
                <a:cs typeface="Times New Roman" panose="02020603050405020304" pitchFamily="18" charset="0"/>
              </a:rPr>
              <a:t>5</a:t>
            </a:r>
            <a:r>
              <a:rPr lang="en-IN" dirty="0">
                <a:latin typeface="Times New Roman" panose="02020603050405020304" pitchFamily="18" charset="0"/>
                <a:cs typeface="Times New Roman" panose="02020603050405020304" pitchFamily="18" charset="0"/>
              </a:rPr>
              <a:t>. Early Atmosphere and Oceans</a:t>
            </a:r>
            <a:endParaRPr lang="en-IN" i="1" dirty="0">
              <a:latin typeface="Times New Roman" panose="02020603050405020304" pitchFamily="18" charset="0"/>
              <a:cs typeface="Times New Roman" panose="02020603050405020304" pitchFamily="18" charset="0"/>
            </a:endParaRPr>
          </a:p>
          <a:p>
            <a:pPr marL="0" indent="0">
              <a:buNone/>
            </a:pPr>
            <a:r>
              <a:rPr lang="en-IN" dirty="0" smtClean="0">
                <a:latin typeface="Times New Roman" panose="02020603050405020304" pitchFamily="18" charset="0"/>
                <a:cs typeface="Times New Roman" panose="02020603050405020304" pitchFamily="18" charset="0"/>
              </a:rPr>
              <a:t>6</a:t>
            </a:r>
            <a:r>
              <a:rPr lang="en-IN" dirty="0">
                <a:latin typeface="Times New Roman" panose="02020603050405020304" pitchFamily="18" charset="0"/>
                <a:cs typeface="Times New Roman" panose="02020603050405020304" pitchFamily="18" charset="0"/>
              </a:rPr>
              <a:t>. Development of the Crust</a:t>
            </a:r>
            <a:endParaRPr lang="en-IN" i="1"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462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alaxy Gif - Ic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744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4966" y="464024"/>
            <a:ext cx="3411941" cy="2123658"/>
          </a:xfrm>
          <a:prstGeom prst="rect">
            <a:avLst/>
          </a:prstGeom>
          <a:noFill/>
        </p:spPr>
        <p:txBody>
          <a:bodyPr wrap="square" rtlCol="0">
            <a:spAutoFit/>
          </a:bodyPr>
          <a:lstStyle/>
          <a:p>
            <a:r>
              <a:rPr lang="en-IN" sz="6600" b="1" dirty="0">
                <a:solidFill>
                  <a:srgbClr val="FFFF00"/>
                </a:solidFill>
                <a:latin typeface="Times New Roman" panose="02020603050405020304" pitchFamily="18" charset="0"/>
                <a:cs typeface="Times New Roman" panose="02020603050405020304" pitchFamily="18" charset="0"/>
              </a:rPr>
              <a:t>Solar System</a:t>
            </a:r>
            <a:endParaRPr lang="en-IN" sz="66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05308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2230"/>
          </a:xfrm>
        </p:spPr>
        <p:txBody>
          <a:bodyPr/>
          <a:lstStyle/>
          <a:p>
            <a:r>
              <a:rPr lang="en-US" dirty="0" smtClean="0">
                <a:latin typeface="Times New Roman" panose="02020603050405020304" pitchFamily="18" charset="0"/>
                <a:cs typeface="Times New Roman" panose="02020603050405020304" pitchFamily="18" charset="0"/>
              </a:rPr>
              <a:t>Solar System </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46664"/>
            <a:ext cx="3106003" cy="5295330"/>
          </a:xfrm>
        </p:spPr>
        <p:txBody>
          <a:bodyPr>
            <a:normAutofit fontScale="25000" lnSpcReduction="20000"/>
          </a:bodyPr>
          <a:lstStyle/>
          <a:p>
            <a:pPr marL="0" indent="0">
              <a:buNone/>
            </a:pPr>
            <a:r>
              <a:rPr lang="en-IN" sz="7200" b="1" dirty="0">
                <a:latin typeface="Times New Roman" panose="02020603050405020304" pitchFamily="18" charset="0"/>
                <a:cs typeface="Times New Roman" panose="02020603050405020304" pitchFamily="18" charset="0"/>
              </a:rPr>
              <a:t>1. The Sun</a:t>
            </a:r>
            <a:endParaRPr lang="en-IN" sz="7200" b="1" i="1" dirty="0">
              <a:latin typeface="Times New Roman" panose="02020603050405020304" pitchFamily="18" charset="0"/>
              <a:cs typeface="Times New Roman" panose="02020603050405020304" pitchFamily="18" charset="0"/>
            </a:endParaRPr>
          </a:p>
          <a:p>
            <a:pPr marL="0" indent="0">
              <a:buNone/>
            </a:pPr>
            <a:r>
              <a:rPr lang="en-IN" sz="7200" b="1" dirty="0" smtClean="0">
                <a:latin typeface="Times New Roman" panose="02020603050405020304" pitchFamily="18" charset="0"/>
                <a:cs typeface="Times New Roman" panose="02020603050405020304" pitchFamily="18" charset="0"/>
              </a:rPr>
              <a:t>2</a:t>
            </a:r>
            <a:r>
              <a:rPr lang="en-IN" sz="7200" b="1" dirty="0">
                <a:latin typeface="Times New Roman" panose="02020603050405020304" pitchFamily="18" charset="0"/>
                <a:cs typeface="Times New Roman" panose="02020603050405020304" pitchFamily="18" charset="0"/>
              </a:rPr>
              <a:t>. Planets</a:t>
            </a:r>
            <a:endParaRPr lang="en-IN" sz="7200" b="1" i="1" dirty="0">
              <a:latin typeface="Times New Roman" panose="02020603050405020304" pitchFamily="18" charset="0"/>
              <a:cs typeface="Times New Roman" panose="02020603050405020304" pitchFamily="18" charset="0"/>
            </a:endParaRPr>
          </a:p>
          <a:p>
            <a:pPr marL="0" indent="0">
              <a:buNone/>
            </a:pPr>
            <a:r>
              <a:rPr lang="en-IN" sz="5600" b="1" dirty="0" smtClean="0">
                <a:latin typeface="Times New Roman" panose="02020603050405020304" pitchFamily="18" charset="0"/>
                <a:cs typeface="Times New Roman" panose="02020603050405020304" pitchFamily="18" charset="0"/>
              </a:rPr>
              <a:t>	</a:t>
            </a:r>
            <a:r>
              <a:rPr lang="en-IN" sz="6400" b="1" dirty="0" smtClean="0">
                <a:latin typeface="Times New Roman" panose="02020603050405020304" pitchFamily="18" charset="0"/>
                <a:cs typeface="Times New Roman" panose="02020603050405020304" pitchFamily="18" charset="0"/>
              </a:rPr>
              <a:t>Terrestrial </a:t>
            </a:r>
            <a:r>
              <a:rPr lang="en-IN" sz="6400" b="1" dirty="0">
                <a:latin typeface="Times New Roman" panose="02020603050405020304" pitchFamily="18" charset="0"/>
                <a:cs typeface="Times New Roman" panose="02020603050405020304" pitchFamily="18" charset="0"/>
              </a:rPr>
              <a:t>Planets</a:t>
            </a:r>
          </a:p>
          <a:p>
            <a:pPr marL="0" lvl="0" indent="0">
              <a:buNone/>
            </a:pPr>
            <a:r>
              <a:rPr lang="en-IN" sz="5600" b="1" dirty="0" smtClean="0">
                <a:latin typeface="Times New Roman" panose="02020603050405020304" pitchFamily="18" charset="0"/>
                <a:cs typeface="Times New Roman" panose="02020603050405020304" pitchFamily="18" charset="0"/>
              </a:rPr>
              <a:t>		Mercury</a:t>
            </a:r>
            <a:endParaRPr lang="en-IN" sz="5600" dirty="0">
              <a:latin typeface="Times New Roman" panose="02020603050405020304" pitchFamily="18" charset="0"/>
              <a:cs typeface="Times New Roman" panose="02020603050405020304" pitchFamily="18" charset="0"/>
            </a:endParaRPr>
          </a:p>
          <a:p>
            <a:pPr marL="0" lvl="0" indent="0">
              <a:buNone/>
            </a:pPr>
            <a:r>
              <a:rPr lang="en-IN" sz="5600" b="1" dirty="0" smtClean="0">
                <a:latin typeface="Times New Roman" panose="02020603050405020304" pitchFamily="18" charset="0"/>
                <a:cs typeface="Times New Roman" panose="02020603050405020304" pitchFamily="18" charset="0"/>
              </a:rPr>
              <a:t>		Venus</a:t>
            </a:r>
            <a:endParaRPr lang="en-IN" sz="5600" dirty="0">
              <a:latin typeface="Times New Roman" panose="02020603050405020304" pitchFamily="18" charset="0"/>
              <a:cs typeface="Times New Roman" panose="02020603050405020304" pitchFamily="18" charset="0"/>
            </a:endParaRPr>
          </a:p>
          <a:p>
            <a:pPr marL="0" lvl="0" indent="0">
              <a:buNone/>
            </a:pPr>
            <a:r>
              <a:rPr lang="en-IN" sz="5600" b="1" dirty="0" smtClean="0">
                <a:latin typeface="Times New Roman" panose="02020603050405020304" pitchFamily="18" charset="0"/>
                <a:cs typeface="Times New Roman" panose="02020603050405020304" pitchFamily="18" charset="0"/>
              </a:rPr>
              <a:t>		Earth</a:t>
            </a:r>
            <a:endParaRPr lang="en-IN" sz="5600" dirty="0">
              <a:latin typeface="Times New Roman" panose="02020603050405020304" pitchFamily="18" charset="0"/>
              <a:cs typeface="Times New Roman" panose="02020603050405020304" pitchFamily="18" charset="0"/>
            </a:endParaRPr>
          </a:p>
          <a:p>
            <a:pPr marL="0" lvl="0" indent="0">
              <a:buNone/>
            </a:pPr>
            <a:r>
              <a:rPr lang="en-IN" sz="5600" b="1" dirty="0" smtClean="0">
                <a:latin typeface="Times New Roman" panose="02020603050405020304" pitchFamily="18" charset="0"/>
                <a:cs typeface="Times New Roman" panose="02020603050405020304" pitchFamily="18" charset="0"/>
              </a:rPr>
              <a:t>		Mars</a:t>
            </a:r>
          </a:p>
          <a:p>
            <a:pPr marL="0" lvl="0" indent="0">
              <a:buNone/>
            </a:pPr>
            <a:r>
              <a:rPr lang="en-IN" sz="5600" b="1" dirty="0" smtClean="0">
                <a:latin typeface="Times New Roman" panose="02020603050405020304" pitchFamily="18" charset="0"/>
                <a:cs typeface="Times New Roman" panose="02020603050405020304" pitchFamily="18" charset="0"/>
              </a:rPr>
              <a:t>	</a:t>
            </a:r>
            <a:r>
              <a:rPr lang="en-IN" sz="6400" b="1" dirty="0" smtClean="0">
                <a:latin typeface="Times New Roman" panose="02020603050405020304" pitchFamily="18" charset="0"/>
                <a:cs typeface="Times New Roman" panose="02020603050405020304" pitchFamily="18" charset="0"/>
              </a:rPr>
              <a:t>Gas </a:t>
            </a:r>
            <a:r>
              <a:rPr lang="en-IN" sz="6400" b="1" dirty="0">
                <a:latin typeface="Times New Roman" panose="02020603050405020304" pitchFamily="18" charset="0"/>
                <a:cs typeface="Times New Roman" panose="02020603050405020304" pitchFamily="18" charset="0"/>
              </a:rPr>
              <a:t>Giants</a:t>
            </a:r>
          </a:p>
          <a:p>
            <a:pPr marL="0" lvl="0" indent="0">
              <a:buNone/>
            </a:pPr>
            <a:r>
              <a:rPr lang="en-IN" sz="5600" b="1" dirty="0" smtClean="0">
                <a:latin typeface="Times New Roman" panose="02020603050405020304" pitchFamily="18" charset="0"/>
                <a:cs typeface="Times New Roman" panose="02020603050405020304" pitchFamily="18" charset="0"/>
              </a:rPr>
              <a:t>		Jupiter</a:t>
            </a:r>
            <a:endParaRPr lang="en-IN" sz="5600" dirty="0">
              <a:latin typeface="Times New Roman" panose="02020603050405020304" pitchFamily="18" charset="0"/>
              <a:cs typeface="Times New Roman" panose="02020603050405020304" pitchFamily="18" charset="0"/>
            </a:endParaRPr>
          </a:p>
          <a:p>
            <a:pPr marL="0" lvl="0" indent="0">
              <a:buNone/>
            </a:pPr>
            <a:r>
              <a:rPr lang="en-IN" sz="5600" b="1" dirty="0" smtClean="0">
                <a:latin typeface="Times New Roman" panose="02020603050405020304" pitchFamily="18" charset="0"/>
                <a:cs typeface="Times New Roman" panose="02020603050405020304" pitchFamily="18" charset="0"/>
              </a:rPr>
              <a:t>		Saturn</a:t>
            </a:r>
            <a:endParaRPr lang="en-IN" sz="5600" dirty="0">
              <a:latin typeface="Times New Roman" panose="02020603050405020304" pitchFamily="18" charset="0"/>
              <a:cs typeface="Times New Roman" panose="02020603050405020304" pitchFamily="18" charset="0"/>
            </a:endParaRPr>
          </a:p>
          <a:p>
            <a:pPr marL="0" lvl="0" indent="0">
              <a:buNone/>
            </a:pPr>
            <a:r>
              <a:rPr lang="en-IN" sz="5600" b="1" dirty="0" smtClean="0">
                <a:latin typeface="Times New Roman" panose="02020603050405020304" pitchFamily="18" charset="0"/>
                <a:cs typeface="Times New Roman" panose="02020603050405020304" pitchFamily="18" charset="0"/>
              </a:rPr>
              <a:t>		Uranus</a:t>
            </a:r>
            <a:endParaRPr lang="en-IN" sz="5600" dirty="0">
              <a:latin typeface="Times New Roman" panose="02020603050405020304" pitchFamily="18" charset="0"/>
              <a:cs typeface="Times New Roman" panose="02020603050405020304" pitchFamily="18" charset="0"/>
            </a:endParaRPr>
          </a:p>
          <a:p>
            <a:pPr marL="0" lvl="0" indent="0">
              <a:buNone/>
            </a:pPr>
            <a:r>
              <a:rPr lang="en-IN" sz="5600" b="1" dirty="0" smtClean="0">
                <a:latin typeface="Times New Roman" panose="02020603050405020304" pitchFamily="18" charset="0"/>
                <a:cs typeface="Times New Roman" panose="02020603050405020304" pitchFamily="18" charset="0"/>
              </a:rPr>
              <a:t>		Neptune</a:t>
            </a:r>
            <a:endParaRPr lang="en-IN" sz="5600" dirty="0">
              <a:latin typeface="Times New Roman" panose="02020603050405020304" pitchFamily="18" charset="0"/>
              <a:cs typeface="Times New Roman" panose="02020603050405020304" pitchFamily="18" charset="0"/>
            </a:endParaRPr>
          </a:p>
          <a:p>
            <a:pPr marL="0" indent="0">
              <a:buNone/>
            </a:pPr>
            <a:r>
              <a:rPr lang="en-IN" sz="7200" b="1" dirty="0" smtClean="0">
                <a:latin typeface="Times New Roman" panose="02020603050405020304" pitchFamily="18" charset="0"/>
                <a:cs typeface="Times New Roman" panose="02020603050405020304" pitchFamily="18" charset="0"/>
              </a:rPr>
              <a:t>3</a:t>
            </a:r>
            <a:r>
              <a:rPr lang="en-IN" sz="7200" b="1" dirty="0">
                <a:latin typeface="Times New Roman" panose="02020603050405020304" pitchFamily="18" charset="0"/>
                <a:cs typeface="Times New Roman" panose="02020603050405020304" pitchFamily="18" charset="0"/>
              </a:rPr>
              <a:t>. Dwarf Planets</a:t>
            </a:r>
            <a:endParaRPr lang="en-IN" sz="7200" b="1" i="1" dirty="0">
              <a:latin typeface="Times New Roman" panose="02020603050405020304" pitchFamily="18" charset="0"/>
              <a:cs typeface="Times New Roman" panose="02020603050405020304" pitchFamily="18" charset="0"/>
            </a:endParaRPr>
          </a:p>
          <a:p>
            <a:pPr marL="0" indent="0">
              <a:buNone/>
            </a:pPr>
            <a:r>
              <a:rPr lang="en-IN" sz="7200" b="1" dirty="0" smtClean="0">
                <a:latin typeface="Times New Roman" panose="02020603050405020304" pitchFamily="18" charset="0"/>
                <a:cs typeface="Times New Roman" panose="02020603050405020304" pitchFamily="18" charset="0"/>
              </a:rPr>
              <a:t>4</a:t>
            </a:r>
            <a:r>
              <a:rPr lang="en-IN" sz="7200" b="1" dirty="0">
                <a:latin typeface="Times New Roman" panose="02020603050405020304" pitchFamily="18" charset="0"/>
                <a:cs typeface="Times New Roman" panose="02020603050405020304" pitchFamily="18" charset="0"/>
              </a:rPr>
              <a:t>. Moons</a:t>
            </a:r>
            <a:endParaRPr lang="en-IN" sz="7200" b="1" i="1" dirty="0">
              <a:latin typeface="Times New Roman" panose="02020603050405020304" pitchFamily="18" charset="0"/>
              <a:cs typeface="Times New Roman" panose="02020603050405020304" pitchFamily="18" charset="0"/>
            </a:endParaRPr>
          </a:p>
          <a:p>
            <a:pPr marL="0" indent="0">
              <a:buNone/>
            </a:pPr>
            <a:r>
              <a:rPr lang="en-IN" sz="7200" b="1" dirty="0" smtClean="0">
                <a:latin typeface="Times New Roman" panose="02020603050405020304" pitchFamily="18" charset="0"/>
                <a:cs typeface="Times New Roman" panose="02020603050405020304" pitchFamily="18" charset="0"/>
              </a:rPr>
              <a:t>5</a:t>
            </a:r>
            <a:r>
              <a:rPr lang="en-IN" sz="7200" b="1" dirty="0">
                <a:latin typeface="Times New Roman" panose="02020603050405020304" pitchFamily="18" charset="0"/>
                <a:cs typeface="Times New Roman" panose="02020603050405020304" pitchFamily="18" charset="0"/>
              </a:rPr>
              <a:t>. Asteroids and Comets</a:t>
            </a:r>
            <a:endParaRPr lang="en-IN" sz="7200" b="1" i="1" dirty="0">
              <a:latin typeface="Times New Roman" panose="02020603050405020304" pitchFamily="18" charset="0"/>
              <a:cs typeface="Times New Roman" panose="02020603050405020304" pitchFamily="18" charset="0"/>
            </a:endParaRPr>
          </a:p>
          <a:p>
            <a:pPr marL="0" indent="0">
              <a:buNone/>
            </a:pPr>
            <a:r>
              <a:rPr lang="en-IN" sz="7200" b="1" dirty="0" smtClean="0">
                <a:latin typeface="Times New Roman" panose="02020603050405020304" pitchFamily="18" charset="0"/>
                <a:cs typeface="Times New Roman" panose="02020603050405020304" pitchFamily="18" charset="0"/>
              </a:rPr>
              <a:t>6</a:t>
            </a:r>
            <a:r>
              <a:rPr lang="en-IN" sz="7200" b="1" dirty="0">
                <a:latin typeface="Times New Roman" panose="02020603050405020304" pitchFamily="18" charset="0"/>
                <a:cs typeface="Times New Roman" panose="02020603050405020304" pitchFamily="18" charset="0"/>
              </a:rPr>
              <a:t>. Influence on Earth</a:t>
            </a:r>
            <a:endParaRPr lang="en-IN" sz="7200" b="1" i="1"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12292" name="Picture 4" descr="Six Educational GIFs About The Planets - Señor GIF - Pronounced GIF or J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03681" y="1187356"/>
            <a:ext cx="7788319" cy="4380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740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nother earth GIF - Encontrar en GIF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8047" y="545910"/>
            <a:ext cx="9867331" cy="830997"/>
          </a:xfrm>
          <a:prstGeom prst="rect">
            <a:avLst/>
          </a:prstGeom>
          <a:noFill/>
        </p:spPr>
        <p:txBody>
          <a:bodyPr wrap="square" rtlCol="0">
            <a:spAutoFit/>
          </a:bodyPr>
          <a:lstStyle/>
          <a:p>
            <a:r>
              <a:rPr lang="en-IN" sz="4800" b="1" dirty="0">
                <a:solidFill>
                  <a:srgbClr val="FFFF00"/>
                </a:solidFill>
                <a:latin typeface="Times New Roman" panose="02020603050405020304" pitchFamily="18" charset="0"/>
                <a:cs typeface="Times New Roman" panose="02020603050405020304" pitchFamily="18" charset="0"/>
              </a:rPr>
              <a:t>Atmosphere of the Primitive Earth</a:t>
            </a:r>
            <a:endParaRPr lang="en-IN" sz="48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3944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b="1" dirty="0">
                <a:latin typeface="Times New Roman" panose="02020603050405020304" pitchFamily="18" charset="0"/>
                <a:cs typeface="Times New Roman" panose="02020603050405020304" pitchFamily="18" charset="0"/>
              </a:rPr>
              <a:t>Atmosphere of the Primitive Earth</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73707"/>
            <a:ext cx="10515600" cy="5418162"/>
          </a:xfrm>
        </p:spPr>
        <p:txBody>
          <a:bodyPr>
            <a:normAutofit fontScale="47500" lnSpcReduction="20000"/>
          </a:bodyPr>
          <a:lstStyle/>
          <a:p>
            <a:pPr marL="0" indent="0">
              <a:lnSpc>
                <a:spcPct val="120000"/>
              </a:lnSpc>
              <a:buNone/>
            </a:pPr>
            <a:r>
              <a:rPr lang="en-IN" sz="3300" b="1" dirty="0">
                <a:latin typeface="Times New Roman" panose="02020603050405020304" pitchFamily="18" charset="0"/>
                <a:cs typeface="Times New Roman" panose="02020603050405020304" pitchFamily="18" charset="0"/>
              </a:rPr>
              <a:t>1. Composition of the Primitive Atmosphere</a:t>
            </a:r>
            <a:endParaRPr lang="en-IN" sz="2500" b="1" i="1" dirty="0">
              <a:latin typeface="Times New Roman" panose="02020603050405020304" pitchFamily="18" charset="0"/>
              <a:cs typeface="Times New Roman" panose="02020603050405020304" pitchFamily="18" charset="0"/>
            </a:endParaRPr>
          </a:p>
          <a:p>
            <a:pPr marL="0" lvl="0" indent="0">
              <a:lnSpc>
                <a:spcPct val="120000"/>
              </a:lnSpc>
              <a:buNone/>
            </a:pPr>
            <a:r>
              <a:rPr lang="en-IN" sz="3300" b="1" dirty="0">
                <a:latin typeface="Times New Roman" panose="02020603050405020304" pitchFamily="18" charset="0"/>
                <a:cs typeface="Times New Roman" panose="02020603050405020304" pitchFamily="18" charset="0"/>
              </a:rPr>
              <a:t>Primary Gases</a:t>
            </a:r>
            <a:r>
              <a:rPr lang="en-IN" sz="3300" dirty="0">
                <a:latin typeface="Times New Roman" panose="02020603050405020304" pitchFamily="18" charset="0"/>
                <a:cs typeface="Times New Roman" panose="02020603050405020304" pitchFamily="18" charset="0"/>
              </a:rPr>
              <a:t>: The primitive atmosphere was likely composed of gases released during the formation of Earth and subsequent volcanic activity. These included:</a:t>
            </a:r>
          </a:p>
          <a:p>
            <a:pPr marL="457200" lvl="1" indent="0">
              <a:lnSpc>
                <a:spcPct val="120000"/>
              </a:lnSpc>
              <a:buNone/>
            </a:pPr>
            <a:r>
              <a:rPr lang="en-IN" sz="2900" b="1" dirty="0">
                <a:latin typeface="Times New Roman" panose="02020603050405020304" pitchFamily="18" charset="0"/>
                <a:cs typeface="Times New Roman" panose="02020603050405020304" pitchFamily="18" charset="0"/>
              </a:rPr>
              <a:t>Hydrogen (H2)</a:t>
            </a:r>
            <a:r>
              <a:rPr lang="en-IN" sz="2900" dirty="0">
                <a:latin typeface="Times New Roman" panose="02020603050405020304" pitchFamily="18" charset="0"/>
                <a:cs typeface="Times New Roman" panose="02020603050405020304" pitchFamily="18" charset="0"/>
              </a:rPr>
              <a:t> and </a:t>
            </a:r>
            <a:r>
              <a:rPr lang="en-IN" sz="2900" b="1" dirty="0">
                <a:latin typeface="Times New Roman" panose="02020603050405020304" pitchFamily="18" charset="0"/>
                <a:cs typeface="Times New Roman" panose="02020603050405020304" pitchFamily="18" charset="0"/>
              </a:rPr>
              <a:t>Helium (He)</a:t>
            </a:r>
            <a:r>
              <a:rPr lang="en-IN" sz="2900" dirty="0">
                <a:latin typeface="Times New Roman" panose="02020603050405020304" pitchFamily="18" charset="0"/>
                <a:cs typeface="Times New Roman" panose="02020603050405020304" pitchFamily="18" charset="0"/>
              </a:rPr>
              <a:t>: Initially present due to their abundance in the solar nebula.</a:t>
            </a:r>
            <a:endParaRPr lang="en-IN" sz="2500" dirty="0">
              <a:latin typeface="Times New Roman" panose="02020603050405020304" pitchFamily="18" charset="0"/>
              <a:cs typeface="Times New Roman" panose="02020603050405020304" pitchFamily="18" charset="0"/>
            </a:endParaRPr>
          </a:p>
          <a:p>
            <a:pPr marL="457200" lvl="1" indent="0">
              <a:lnSpc>
                <a:spcPct val="120000"/>
              </a:lnSpc>
              <a:buNone/>
            </a:pPr>
            <a:r>
              <a:rPr lang="en-IN" sz="2900" b="1" dirty="0">
                <a:latin typeface="Times New Roman" panose="02020603050405020304" pitchFamily="18" charset="0"/>
                <a:cs typeface="Times New Roman" panose="02020603050405020304" pitchFamily="18" charset="0"/>
              </a:rPr>
              <a:t>Water </a:t>
            </a:r>
            <a:r>
              <a:rPr lang="en-IN" sz="2900" b="1" dirty="0" err="1">
                <a:latin typeface="Times New Roman" panose="02020603050405020304" pitchFamily="18" charset="0"/>
                <a:cs typeface="Times New Roman" panose="02020603050405020304" pitchFamily="18" charset="0"/>
              </a:rPr>
              <a:t>Vapor</a:t>
            </a:r>
            <a:r>
              <a:rPr lang="en-IN" sz="2900" b="1" dirty="0">
                <a:latin typeface="Times New Roman" panose="02020603050405020304" pitchFamily="18" charset="0"/>
                <a:cs typeface="Times New Roman" panose="02020603050405020304" pitchFamily="18" charset="0"/>
              </a:rPr>
              <a:t> (H2O)</a:t>
            </a:r>
            <a:r>
              <a:rPr lang="en-IN" sz="2900" dirty="0">
                <a:latin typeface="Times New Roman" panose="02020603050405020304" pitchFamily="18" charset="0"/>
                <a:cs typeface="Times New Roman" panose="02020603050405020304" pitchFamily="18" charset="0"/>
              </a:rPr>
              <a:t>: Released from the Earth's interior through volcanic outgassing.</a:t>
            </a:r>
            <a:endParaRPr lang="en-IN" sz="2500" dirty="0">
              <a:latin typeface="Times New Roman" panose="02020603050405020304" pitchFamily="18" charset="0"/>
              <a:cs typeface="Times New Roman" panose="02020603050405020304" pitchFamily="18" charset="0"/>
            </a:endParaRPr>
          </a:p>
          <a:p>
            <a:pPr marL="457200" lvl="1" indent="0">
              <a:lnSpc>
                <a:spcPct val="120000"/>
              </a:lnSpc>
              <a:buNone/>
            </a:pPr>
            <a:r>
              <a:rPr lang="en-IN" sz="2900" b="1" dirty="0">
                <a:latin typeface="Times New Roman" panose="02020603050405020304" pitchFamily="18" charset="0"/>
                <a:cs typeface="Times New Roman" panose="02020603050405020304" pitchFamily="18" charset="0"/>
              </a:rPr>
              <a:t>Carbon Dioxide (CO2)</a:t>
            </a:r>
            <a:r>
              <a:rPr lang="en-IN" sz="2900" dirty="0">
                <a:latin typeface="Times New Roman" panose="02020603050405020304" pitchFamily="18" charset="0"/>
                <a:cs typeface="Times New Roman" panose="02020603050405020304" pitchFamily="18" charset="0"/>
              </a:rPr>
              <a:t> and </a:t>
            </a:r>
            <a:r>
              <a:rPr lang="en-IN" sz="2900" b="1" dirty="0">
                <a:latin typeface="Times New Roman" panose="02020603050405020304" pitchFamily="18" charset="0"/>
                <a:cs typeface="Times New Roman" panose="02020603050405020304" pitchFamily="18" charset="0"/>
              </a:rPr>
              <a:t>Carbon Monoxide (CO)</a:t>
            </a:r>
            <a:r>
              <a:rPr lang="en-IN" sz="2900" dirty="0">
                <a:latin typeface="Times New Roman" panose="02020603050405020304" pitchFamily="18" charset="0"/>
                <a:cs typeface="Times New Roman" panose="02020603050405020304" pitchFamily="18" charset="0"/>
              </a:rPr>
              <a:t>: Released from volcanic activity and possibly present in the solar nebula.</a:t>
            </a:r>
            <a:endParaRPr lang="en-IN" sz="2500" dirty="0">
              <a:latin typeface="Times New Roman" panose="02020603050405020304" pitchFamily="18" charset="0"/>
              <a:cs typeface="Times New Roman" panose="02020603050405020304" pitchFamily="18" charset="0"/>
            </a:endParaRPr>
          </a:p>
          <a:p>
            <a:pPr marL="457200" lvl="1" indent="0">
              <a:lnSpc>
                <a:spcPct val="120000"/>
              </a:lnSpc>
              <a:buNone/>
            </a:pPr>
            <a:r>
              <a:rPr lang="en-IN" sz="2900" b="1" dirty="0">
                <a:latin typeface="Times New Roman" panose="02020603050405020304" pitchFamily="18" charset="0"/>
                <a:cs typeface="Times New Roman" panose="02020603050405020304" pitchFamily="18" charset="0"/>
              </a:rPr>
              <a:t>Nitrogen (N2)</a:t>
            </a:r>
            <a:r>
              <a:rPr lang="en-IN" sz="2900" dirty="0">
                <a:latin typeface="Times New Roman" panose="02020603050405020304" pitchFamily="18" charset="0"/>
                <a:cs typeface="Times New Roman" panose="02020603050405020304" pitchFamily="18" charset="0"/>
              </a:rPr>
              <a:t>: Also released from volcanic outgassing.</a:t>
            </a:r>
            <a:endParaRPr lang="en-IN" sz="2500" dirty="0">
              <a:latin typeface="Times New Roman" panose="02020603050405020304" pitchFamily="18" charset="0"/>
              <a:cs typeface="Times New Roman" panose="02020603050405020304" pitchFamily="18" charset="0"/>
            </a:endParaRPr>
          </a:p>
          <a:p>
            <a:pPr marL="457200" lvl="1" indent="0">
              <a:lnSpc>
                <a:spcPct val="120000"/>
              </a:lnSpc>
              <a:buNone/>
            </a:pPr>
            <a:r>
              <a:rPr lang="en-IN" sz="2900" b="1" dirty="0">
                <a:latin typeface="Times New Roman" panose="02020603050405020304" pitchFamily="18" charset="0"/>
                <a:cs typeface="Times New Roman" panose="02020603050405020304" pitchFamily="18" charset="0"/>
              </a:rPr>
              <a:t>Methane (CH4)</a:t>
            </a:r>
            <a:r>
              <a:rPr lang="en-IN" sz="2900" dirty="0">
                <a:latin typeface="Times New Roman" panose="02020603050405020304" pitchFamily="18" charset="0"/>
                <a:cs typeface="Times New Roman" panose="02020603050405020304" pitchFamily="18" charset="0"/>
              </a:rPr>
              <a:t> and </a:t>
            </a:r>
            <a:r>
              <a:rPr lang="en-IN" sz="2900" b="1" dirty="0">
                <a:latin typeface="Times New Roman" panose="02020603050405020304" pitchFamily="18" charset="0"/>
                <a:cs typeface="Times New Roman" panose="02020603050405020304" pitchFamily="18" charset="0"/>
              </a:rPr>
              <a:t>Ammonia (NH3)</a:t>
            </a:r>
            <a:r>
              <a:rPr lang="en-IN" sz="2900" dirty="0">
                <a:latin typeface="Times New Roman" panose="02020603050405020304" pitchFamily="18" charset="0"/>
                <a:cs typeface="Times New Roman" panose="02020603050405020304" pitchFamily="18" charset="0"/>
              </a:rPr>
              <a:t>: Present in smaller quantities, depending on conditions.</a:t>
            </a:r>
            <a:endParaRPr lang="en-IN" sz="2500" dirty="0">
              <a:latin typeface="Times New Roman" panose="02020603050405020304" pitchFamily="18" charset="0"/>
              <a:cs typeface="Times New Roman" panose="02020603050405020304" pitchFamily="18" charset="0"/>
            </a:endParaRPr>
          </a:p>
          <a:p>
            <a:pPr marL="0" lvl="0" indent="0">
              <a:lnSpc>
                <a:spcPct val="120000"/>
              </a:lnSpc>
              <a:buNone/>
            </a:pPr>
            <a:r>
              <a:rPr lang="en-IN" sz="3300" b="1" dirty="0">
                <a:latin typeface="Times New Roman" panose="02020603050405020304" pitchFamily="18" charset="0"/>
                <a:cs typeface="Times New Roman" panose="02020603050405020304" pitchFamily="18" charset="0"/>
              </a:rPr>
              <a:t>Lack of Free Oxygen</a:t>
            </a:r>
            <a:r>
              <a:rPr lang="en-IN" sz="3300" dirty="0">
                <a:latin typeface="Times New Roman" panose="02020603050405020304" pitchFamily="18" charset="0"/>
                <a:cs typeface="Times New Roman" panose="02020603050405020304" pitchFamily="18" charset="0"/>
              </a:rPr>
              <a:t>: Unlike the current atmosphere, the primitive atmosphere was largely devoid of free oxygen (O2). Oxygen likely existed in the form of oxides (e.g., carbon dioxide) due to the reducing conditions prevalent at the time.</a:t>
            </a:r>
          </a:p>
          <a:p>
            <a:pPr marL="0" indent="0">
              <a:lnSpc>
                <a:spcPct val="120000"/>
              </a:lnSpc>
              <a:buNone/>
            </a:pPr>
            <a:r>
              <a:rPr lang="en-IN" sz="3300" b="1" dirty="0">
                <a:latin typeface="Times New Roman" panose="02020603050405020304" pitchFamily="18" charset="0"/>
                <a:cs typeface="Times New Roman" panose="02020603050405020304" pitchFamily="18" charset="0"/>
              </a:rPr>
              <a:t>2. Evolution of the Primitive Atmosphere</a:t>
            </a:r>
            <a:endParaRPr lang="en-IN" sz="2500" b="1" i="1" dirty="0">
              <a:latin typeface="Times New Roman" panose="02020603050405020304" pitchFamily="18" charset="0"/>
              <a:cs typeface="Times New Roman" panose="02020603050405020304" pitchFamily="18" charset="0"/>
            </a:endParaRPr>
          </a:p>
          <a:p>
            <a:pPr marL="0" lvl="0" indent="0">
              <a:lnSpc>
                <a:spcPct val="120000"/>
              </a:lnSpc>
              <a:buNone/>
            </a:pPr>
            <a:r>
              <a:rPr lang="en-IN" sz="3300" b="1" dirty="0">
                <a:latin typeface="Times New Roman" panose="02020603050405020304" pitchFamily="18" charset="0"/>
                <a:cs typeface="Times New Roman" panose="02020603050405020304" pitchFamily="18" charset="0"/>
              </a:rPr>
              <a:t>Early Volcanism</a:t>
            </a:r>
            <a:r>
              <a:rPr lang="en-IN" sz="3300" dirty="0">
                <a:latin typeface="Times New Roman" panose="02020603050405020304" pitchFamily="18" charset="0"/>
                <a:cs typeface="Times New Roman" panose="02020603050405020304" pitchFamily="18" charset="0"/>
              </a:rPr>
              <a:t>: Volcanic outgassing from the Earth's interior played a significant role in shaping the composition of the primitive atmosphere. This process released gases trapped within the Earth's mantle and crust, contributing to the atmospheric composition.</a:t>
            </a:r>
          </a:p>
          <a:p>
            <a:pPr marL="0" lvl="0" indent="0">
              <a:lnSpc>
                <a:spcPct val="120000"/>
              </a:lnSpc>
              <a:buNone/>
            </a:pPr>
            <a:r>
              <a:rPr lang="en-IN" sz="3300" b="1" dirty="0">
                <a:latin typeface="Times New Roman" panose="02020603050405020304" pitchFamily="18" charset="0"/>
                <a:cs typeface="Times New Roman" panose="02020603050405020304" pitchFamily="18" charset="0"/>
              </a:rPr>
              <a:t>Impact Events</a:t>
            </a:r>
            <a:r>
              <a:rPr lang="en-IN" sz="3300" dirty="0">
                <a:latin typeface="Times New Roman" panose="02020603050405020304" pitchFamily="18" charset="0"/>
                <a:cs typeface="Times New Roman" panose="02020603050405020304" pitchFamily="18" charset="0"/>
              </a:rPr>
              <a:t>: During the early stages of Earth's formation, frequent impact events from asteroids and comets could have influenced the atmosphere by releasing additional gases and water </a:t>
            </a:r>
            <a:r>
              <a:rPr lang="en-IN" sz="3300" dirty="0" err="1">
                <a:latin typeface="Times New Roman" panose="02020603050405020304" pitchFamily="18" charset="0"/>
                <a:cs typeface="Times New Roman" panose="02020603050405020304" pitchFamily="18" charset="0"/>
              </a:rPr>
              <a:t>vapor</a:t>
            </a:r>
            <a:r>
              <a:rPr lang="en-IN" sz="3300" dirty="0">
                <a:latin typeface="Times New Roman" panose="02020603050405020304" pitchFamily="18" charset="0"/>
                <a:cs typeface="Times New Roman" panose="02020603050405020304" pitchFamily="18" charset="0"/>
              </a:rPr>
              <a:t> into the atmosphere.</a:t>
            </a:r>
          </a:p>
          <a:p>
            <a:pPr>
              <a:lnSpc>
                <a:spcPct val="120000"/>
              </a:lnSpc>
            </a:pPr>
            <a:endParaRPr lang="en-IN" dirty="0"/>
          </a:p>
        </p:txBody>
      </p:sp>
    </p:spTree>
    <p:extLst>
      <p:ext uri="{BB962C8B-B14F-4D97-AF65-F5344CB8AC3E}">
        <p14:creationId xmlns:p14="http://schemas.microsoft.com/office/powerpoint/2010/main" val="19784233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54842"/>
            <a:ext cx="10515600" cy="6141492"/>
          </a:xfrm>
        </p:spPr>
        <p:txBody>
          <a:bodyPr>
            <a:normAutofit fontScale="62500" lnSpcReduction="20000"/>
          </a:bodyPr>
          <a:lstStyle/>
          <a:p>
            <a:pPr marL="0" indent="0">
              <a:lnSpc>
                <a:spcPct val="120000"/>
              </a:lnSpc>
              <a:buNone/>
            </a:pPr>
            <a:r>
              <a:rPr lang="en-IN" b="1" dirty="0">
                <a:latin typeface="Times New Roman" panose="02020603050405020304" pitchFamily="18" charset="0"/>
                <a:cs typeface="Times New Roman" panose="02020603050405020304" pitchFamily="18" charset="0"/>
              </a:rPr>
              <a:t>3. Role in Early Earth Conditions</a:t>
            </a:r>
            <a:endParaRPr lang="en-IN" b="1" i="1" dirty="0">
              <a:latin typeface="Times New Roman" panose="02020603050405020304" pitchFamily="18" charset="0"/>
              <a:cs typeface="Times New Roman" panose="02020603050405020304" pitchFamily="18" charset="0"/>
            </a:endParaRPr>
          </a:p>
          <a:p>
            <a:pPr marL="0" lvl="0" indent="0">
              <a:lnSpc>
                <a:spcPct val="120000"/>
              </a:lnSpc>
              <a:buNone/>
            </a:pPr>
            <a:r>
              <a:rPr lang="en-IN" b="1" dirty="0">
                <a:latin typeface="Times New Roman" panose="02020603050405020304" pitchFamily="18" charset="0"/>
                <a:cs typeface="Times New Roman" panose="02020603050405020304" pitchFamily="18" charset="0"/>
              </a:rPr>
              <a:t>Greenhouse Effect</a:t>
            </a:r>
            <a:r>
              <a:rPr lang="en-IN" dirty="0">
                <a:latin typeface="Times New Roman" panose="02020603050405020304" pitchFamily="18" charset="0"/>
                <a:cs typeface="Times New Roman" panose="02020603050405020304" pitchFamily="18" charset="0"/>
              </a:rPr>
              <a:t>: The primitive atmosphere, rich in carbon dioxide and methane, likely created a strong greenhouse effect, trapping heat and warming the Earth's surface. This greenhouse effect was crucial for maintaining liquid water on the surface despite the lower solar luminosity of the young Sun.</a:t>
            </a:r>
          </a:p>
          <a:p>
            <a:pPr marL="0" lvl="0" indent="0">
              <a:lnSpc>
                <a:spcPct val="120000"/>
              </a:lnSpc>
              <a:buNone/>
            </a:pPr>
            <a:r>
              <a:rPr lang="en-IN" b="1" dirty="0">
                <a:latin typeface="Times New Roman" panose="02020603050405020304" pitchFamily="18" charset="0"/>
                <a:cs typeface="Times New Roman" panose="02020603050405020304" pitchFamily="18" charset="0"/>
              </a:rPr>
              <a:t>Chemical Reactions</a:t>
            </a:r>
            <a:r>
              <a:rPr lang="en-IN" dirty="0">
                <a:latin typeface="Times New Roman" panose="02020603050405020304" pitchFamily="18" charset="0"/>
                <a:cs typeface="Times New Roman" panose="02020603050405020304" pitchFamily="18" charset="0"/>
              </a:rPr>
              <a:t>: The early atmosphere supported chemical reactions that were essential for the formation of organic molecules, including amino acids and nucleotides, which are the building blocks of life.</a:t>
            </a:r>
          </a:p>
          <a:p>
            <a:pPr marL="0" indent="0">
              <a:lnSpc>
                <a:spcPct val="120000"/>
              </a:lnSpc>
              <a:buNone/>
            </a:pPr>
            <a:r>
              <a:rPr lang="en-IN" b="1" dirty="0">
                <a:latin typeface="Times New Roman" panose="02020603050405020304" pitchFamily="18" charset="0"/>
                <a:cs typeface="Times New Roman" panose="02020603050405020304" pitchFamily="18" charset="0"/>
              </a:rPr>
              <a:t>4. Transition to the Modern Atmosphere</a:t>
            </a:r>
            <a:endParaRPr lang="en-IN" b="1" i="1" dirty="0">
              <a:latin typeface="Times New Roman" panose="02020603050405020304" pitchFamily="18" charset="0"/>
              <a:cs typeface="Times New Roman" panose="02020603050405020304" pitchFamily="18" charset="0"/>
            </a:endParaRPr>
          </a:p>
          <a:p>
            <a:pPr marL="0" lvl="0" indent="0">
              <a:lnSpc>
                <a:spcPct val="120000"/>
              </a:lnSpc>
              <a:buNone/>
            </a:pPr>
            <a:r>
              <a:rPr lang="en-IN" b="1" dirty="0">
                <a:latin typeface="Times New Roman" panose="02020603050405020304" pitchFamily="18" charset="0"/>
                <a:cs typeface="Times New Roman" panose="02020603050405020304" pitchFamily="18" charset="0"/>
              </a:rPr>
              <a:t>Great Oxygenation Event</a:t>
            </a:r>
            <a:r>
              <a:rPr lang="en-IN" dirty="0">
                <a:latin typeface="Times New Roman" panose="02020603050405020304" pitchFamily="18" charset="0"/>
                <a:cs typeface="Times New Roman" panose="02020603050405020304" pitchFamily="18" charset="0"/>
              </a:rPr>
              <a:t>: Around 2.4 billion years ago, cyanobacteria began to perform photosynthesis, releasing oxygen as a </a:t>
            </a:r>
            <a:r>
              <a:rPr lang="en-IN" dirty="0" err="1">
                <a:latin typeface="Times New Roman" panose="02020603050405020304" pitchFamily="18" charset="0"/>
                <a:cs typeface="Times New Roman" panose="02020603050405020304" pitchFamily="18" charset="0"/>
              </a:rPr>
              <a:t>byproduct</a:t>
            </a:r>
            <a:r>
              <a:rPr lang="en-IN" dirty="0">
                <a:latin typeface="Times New Roman" panose="02020603050405020304" pitchFamily="18" charset="0"/>
                <a:cs typeface="Times New Roman" panose="02020603050405020304" pitchFamily="18" charset="0"/>
              </a:rPr>
              <a:t>. This led to the gradual accumulation of oxygen in the atmosphere, marking the beginning of the Great Oxygenation Event.</a:t>
            </a:r>
          </a:p>
          <a:p>
            <a:pPr marL="0" lvl="0" indent="0">
              <a:lnSpc>
                <a:spcPct val="120000"/>
              </a:lnSpc>
              <a:buNone/>
            </a:pPr>
            <a:r>
              <a:rPr lang="en-IN" b="1" dirty="0">
                <a:latin typeface="Times New Roman" panose="02020603050405020304" pitchFamily="18" charset="0"/>
                <a:cs typeface="Times New Roman" panose="02020603050405020304" pitchFamily="18" charset="0"/>
              </a:rPr>
              <a:t>Formation of Ozone Layer</a:t>
            </a:r>
            <a:r>
              <a:rPr lang="en-IN" dirty="0">
                <a:latin typeface="Times New Roman" panose="02020603050405020304" pitchFamily="18" charset="0"/>
                <a:cs typeface="Times New Roman" panose="02020603050405020304" pitchFamily="18" charset="0"/>
              </a:rPr>
              <a:t>: The accumulation of oxygen eventually led to the formation of an ozone (O3) layer in the upper atmosphere, providing protection against harmful ultraviolet (UV) radiation from the Sun.</a:t>
            </a:r>
          </a:p>
          <a:p>
            <a:pPr marL="0" indent="0">
              <a:lnSpc>
                <a:spcPct val="120000"/>
              </a:lnSpc>
              <a:buNone/>
            </a:pPr>
            <a:r>
              <a:rPr lang="en-IN" b="1" dirty="0">
                <a:latin typeface="Times New Roman" panose="02020603050405020304" pitchFamily="18" charset="0"/>
                <a:cs typeface="Times New Roman" panose="02020603050405020304" pitchFamily="18" charset="0"/>
              </a:rPr>
              <a:t>5. Implications for Environmental Studies</a:t>
            </a:r>
            <a:endParaRPr lang="en-IN" b="1" i="1" dirty="0">
              <a:latin typeface="Times New Roman" panose="02020603050405020304" pitchFamily="18" charset="0"/>
              <a:cs typeface="Times New Roman" panose="02020603050405020304" pitchFamily="18" charset="0"/>
            </a:endParaRPr>
          </a:p>
          <a:p>
            <a:pPr marL="0" indent="0">
              <a:lnSpc>
                <a:spcPct val="120000"/>
              </a:lnSpc>
              <a:buNone/>
            </a:pPr>
            <a:r>
              <a:rPr lang="en-IN" dirty="0">
                <a:latin typeface="Times New Roman" panose="02020603050405020304" pitchFamily="18" charset="0"/>
                <a:cs typeface="Times New Roman" panose="02020603050405020304" pitchFamily="18" charset="0"/>
              </a:rPr>
              <a:t>Studying the atmosphere of the primitive Earth provides insights into:</a:t>
            </a:r>
          </a:p>
          <a:p>
            <a:pPr marL="0" lvl="0" indent="0">
              <a:lnSpc>
                <a:spcPct val="120000"/>
              </a:lnSpc>
              <a:buNone/>
            </a:pPr>
            <a:r>
              <a:rPr lang="en-IN" dirty="0">
                <a:latin typeface="Times New Roman" panose="02020603050405020304" pitchFamily="18" charset="0"/>
                <a:cs typeface="Times New Roman" panose="02020603050405020304" pitchFamily="18" charset="0"/>
              </a:rPr>
              <a:t>The conditions that supported the origins and early evolution of life.</a:t>
            </a:r>
          </a:p>
          <a:p>
            <a:pPr marL="0" lvl="0" indent="0">
              <a:lnSpc>
                <a:spcPct val="120000"/>
              </a:lnSpc>
              <a:buNone/>
            </a:pPr>
            <a:r>
              <a:rPr lang="en-IN" dirty="0">
                <a:latin typeface="Times New Roman" panose="02020603050405020304" pitchFamily="18" charset="0"/>
                <a:cs typeface="Times New Roman" panose="02020603050405020304" pitchFamily="18" charset="0"/>
              </a:rPr>
              <a:t>The role of atmospheric composition in climate regulation and surface conditions.</a:t>
            </a:r>
          </a:p>
          <a:p>
            <a:pPr marL="0" lvl="0" indent="0">
              <a:lnSpc>
                <a:spcPct val="120000"/>
              </a:lnSpc>
              <a:buNone/>
            </a:pPr>
            <a:r>
              <a:rPr lang="en-IN" dirty="0">
                <a:latin typeface="Times New Roman" panose="02020603050405020304" pitchFamily="18" charset="0"/>
                <a:cs typeface="Times New Roman" panose="02020603050405020304" pitchFamily="18" charset="0"/>
              </a:rPr>
              <a:t>Understanding past climate dynamics and the factors that shaped Earth's environmental history</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57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latin typeface="Times New Roman" panose="02020603050405020304" pitchFamily="18" charset="0"/>
                <a:cs typeface="Times New Roman" panose="02020603050405020304" pitchFamily="18" charset="0"/>
              </a:rPr>
              <a:t>The Multidisciplinary Nature of Environmental </a:t>
            </a:r>
            <a:r>
              <a:rPr lang="en-IN" b="1" dirty="0" smtClean="0">
                <a:latin typeface="Times New Roman" panose="02020603050405020304" pitchFamily="18" charset="0"/>
                <a:cs typeface="Times New Roman" panose="02020603050405020304" pitchFamily="18" charset="0"/>
              </a:rPr>
              <a:t>Studies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pPr marL="0" indent="0">
              <a:buNone/>
            </a:pPr>
            <a:r>
              <a:rPr lang="en-IN" b="1" dirty="0">
                <a:latin typeface="Times New Roman" panose="02020603050405020304" pitchFamily="18" charset="0"/>
                <a:cs typeface="Times New Roman" panose="02020603050405020304" pitchFamily="18" charset="0"/>
              </a:rPr>
              <a:t>1. Biology</a:t>
            </a:r>
            <a:endParaRPr lang="en-IN" dirty="0">
              <a:latin typeface="Times New Roman" panose="02020603050405020304" pitchFamily="18" charset="0"/>
              <a:cs typeface="Times New Roman" panose="02020603050405020304" pitchFamily="18" charset="0"/>
            </a:endParaRPr>
          </a:p>
          <a:p>
            <a:pPr marL="0" lvl="0" indent="0">
              <a:buNone/>
            </a:pPr>
            <a:r>
              <a:rPr lang="en-IN" b="1" dirty="0">
                <a:latin typeface="Times New Roman" panose="02020603050405020304" pitchFamily="18" charset="0"/>
                <a:cs typeface="Times New Roman" panose="02020603050405020304" pitchFamily="18" charset="0"/>
              </a:rPr>
              <a:t>Focus</a:t>
            </a:r>
            <a:r>
              <a:rPr lang="en-IN" dirty="0">
                <a:latin typeface="Times New Roman" panose="02020603050405020304" pitchFamily="18" charset="0"/>
                <a:cs typeface="Times New Roman" panose="02020603050405020304" pitchFamily="18" charset="0"/>
              </a:rPr>
              <a:t>: Study of living organisms and their interactions with the environment.</a:t>
            </a:r>
          </a:p>
          <a:p>
            <a:pPr marL="0" lvl="0" indent="0">
              <a:buNone/>
            </a:pPr>
            <a:r>
              <a:rPr lang="en-IN" b="1" dirty="0">
                <a:latin typeface="Times New Roman" panose="02020603050405020304" pitchFamily="18" charset="0"/>
                <a:cs typeface="Times New Roman" panose="02020603050405020304" pitchFamily="18" charset="0"/>
              </a:rPr>
              <a:t>Relevance</a:t>
            </a:r>
            <a:r>
              <a:rPr lang="en-IN" dirty="0">
                <a:latin typeface="Times New Roman" panose="02020603050405020304" pitchFamily="18" charset="0"/>
                <a:cs typeface="Times New Roman" panose="02020603050405020304" pitchFamily="18" charset="0"/>
              </a:rPr>
              <a:t>: Understanding ecosystems, biodiversity, and the impacts of pollutants on flora and fauna.</a:t>
            </a:r>
          </a:p>
          <a:p>
            <a:pPr marL="0" indent="0">
              <a:buNone/>
            </a:pPr>
            <a:r>
              <a:rPr lang="en-IN" b="1" dirty="0">
                <a:latin typeface="Times New Roman" panose="02020603050405020304" pitchFamily="18" charset="0"/>
                <a:cs typeface="Times New Roman" panose="02020603050405020304" pitchFamily="18" charset="0"/>
              </a:rPr>
              <a:t>2. Chemistry</a:t>
            </a:r>
            <a:endParaRPr lang="en-IN" dirty="0">
              <a:latin typeface="Times New Roman" panose="02020603050405020304" pitchFamily="18" charset="0"/>
              <a:cs typeface="Times New Roman" panose="02020603050405020304" pitchFamily="18" charset="0"/>
            </a:endParaRPr>
          </a:p>
          <a:p>
            <a:pPr marL="0" lvl="0" indent="0">
              <a:buNone/>
            </a:pPr>
            <a:r>
              <a:rPr lang="en-IN" b="1" dirty="0">
                <a:latin typeface="Times New Roman" panose="02020603050405020304" pitchFamily="18" charset="0"/>
                <a:cs typeface="Times New Roman" panose="02020603050405020304" pitchFamily="18" charset="0"/>
              </a:rPr>
              <a:t>Focus</a:t>
            </a:r>
            <a:r>
              <a:rPr lang="en-IN" dirty="0">
                <a:latin typeface="Times New Roman" panose="02020603050405020304" pitchFamily="18" charset="0"/>
                <a:cs typeface="Times New Roman" panose="02020603050405020304" pitchFamily="18" charset="0"/>
              </a:rPr>
              <a:t>: Chemical processes and substances in the environment.</a:t>
            </a:r>
          </a:p>
          <a:p>
            <a:pPr marL="0" lvl="0" indent="0">
              <a:buNone/>
            </a:pPr>
            <a:r>
              <a:rPr lang="en-IN" b="1" dirty="0">
                <a:latin typeface="Times New Roman" panose="02020603050405020304" pitchFamily="18" charset="0"/>
                <a:cs typeface="Times New Roman" panose="02020603050405020304" pitchFamily="18" charset="0"/>
              </a:rPr>
              <a:t>Relevance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Analyzing</a:t>
            </a:r>
            <a:r>
              <a:rPr lang="en-IN" dirty="0">
                <a:latin typeface="Times New Roman" panose="02020603050405020304" pitchFamily="18" charset="0"/>
                <a:cs typeface="Times New Roman" panose="02020603050405020304" pitchFamily="18" charset="0"/>
              </a:rPr>
              <a:t> pollutants, chemical cycles, and the chemical basis of environmental health.</a:t>
            </a:r>
          </a:p>
          <a:p>
            <a:pPr marL="0" indent="0">
              <a:buNone/>
            </a:pPr>
            <a:r>
              <a:rPr lang="en-IN" b="1" dirty="0">
                <a:latin typeface="Times New Roman" panose="02020603050405020304" pitchFamily="18" charset="0"/>
                <a:cs typeface="Times New Roman" panose="02020603050405020304" pitchFamily="18" charset="0"/>
              </a:rPr>
              <a:t>3. Physics</a:t>
            </a:r>
            <a:endParaRPr lang="en-IN" dirty="0">
              <a:latin typeface="Times New Roman" panose="02020603050405020304" pitchFamily="18" charset="0"/>
              <a:cs typeface="Times New Roman" panose="02020603050405020304" pitchFamily="18" charset="0"/>
            </a:endParaRPr>
          </a:p>
          <a:p>
            <a:pPr marL="0" lvl="0" indent="0">
              <a:buNone/>
            </a:pPr>
            <a:r>
              <a:rPr lang="en-IN" b="1" dirty="0">
                <a:latin typeface="Times New Roman" panose="02020603050405020304" pitchFamily="18" charset="0"/>
                <a:cs typeface="Times New Roman" panose="02020603050405020304" pitchFamily="18" charset="0"/>
              </a:rPr>
              <a:t>Focus</a:t>
            </a:r>
            <a:r>
              <a:rPr lang="en-IN" dirty="0">
                <a:latin typeface="Times New Roman" panose="02020603050405020304" pitchFamily="18" charset="0"/>
                <a:cs typeface="Times New Roman" panose="02020603050405020304" pitchFamily="18" charset="0"/>
              </a:rPr>
              <a:t>: Physical principles governing natural processes.</a:t>
            </a:r>
          </a:p>
          <a:p>
            <a:pPr marL="0" lvl="0" indent="0">
              <a:buNone/>
            </a:pPr>
            <a:r>
              <a:rPr lang="en-IN" b="1" dirty="0">
                <a:latin typeface="Times New Roman" panose="02020603050405020304" pitchFamily="18" charset="0"/>
                <a:cs typeface="Times New Roman" panose="02020603050405020304" pitchFamily="18" charset="0"/>
              </a:rPr>
              <a:t>Relevance</a:t>
            </a:r>
            <a:r>
              <a:rPr lang="en-IN" dirty="0">
                <a:latin typeface="Times New Roman" panose="02020603050405020304" pitchFamily="18" charset="0"/>
                <a:cs typeface="Times New Roman" panose="02020603050405020304" pitchFamily="18" charset="0"/>
              </a:rPr>
              <a:t>: Studying energy transfer, climate systems, and the physical impact of environmental changes.</a:t>
            </a:r>
          </a:p>
          <a:p>
            <a:pPr marL="0" indent="0">
              <a:buNone/>
            </a:pPr>
            <a:r>
              <a:rPr lang="en-IN" b="1" dirty="0">
                <a:latin typeface="Times New Roman" panose="02020603050405020304" pitchFamily="18" charset="0"/>
                <a:cs typeface="Times New Roman" panose="02020603050405020304" pitchFamily="18" charset="0"/>
              </a:rPr>
              <a:t>4. Geology</a:t>
            </a:r>
            <a:endParaRPr lang="en-IN" dirty="0">
              <a:latin typeface="Times New Roman" panose="02020603050405020304" pitchFamily="18" charset="0"/>
              <a:cs typeface="Times New Roman" panose="02020603050405020304" pitchFamily="18" charset="0"/>
            </a:endParaRPr>
          </a:p>
          <a:p>
            <a:pPr marL="0" lvl="0" indent="0">
              <a:buNone/>
            </a:pPr>
            <a:r>
              <a:rPr lang="en-IN" b="1" dirty="0">
                <a:latin typeface="Times New Roman" panose="02020603050405020304" pitchFamily="18" charset="0"/>
                <a:cs typeface="Times New Roman" panose="02020603050405020304" pitchFamily="18" charset="0"/>
              </a:rPr>
              <a:t>Focus</a:t>
            </a:r>
            <a:r>
              <a:rPr lang="en-IN" dirty="0">
                <a:latin typeface="Times New Roman" panose="02020603050405020304" pitchFamily="18" charset="0"/>
                <a:cs typeface="Times New Roman" panose="02020603050405020304" pitchFamily="18" charset="0"/>
              </a:rPr>
              <a:t>: Earth's structure, materials, and processes.</a:t>
            </a:r>
          </a:p>
          <a:p>
            <a:pPr marL="0" lvl="0" indent="0">
              <a:buNone/>
            </a:pPr>
            <a:r>
              <a:rPr lang="en-IN" b="1" dirty="0">
                <a:latin typeface="Times New Roman" panose="02020603050405020304" pitchFamily="18" charset="0"/>
                <a:cs typeface="Times New Roman" panose="02020603050405020304" pitchFamily="18" charset="0"/>
              </a:rPr>
              <a:t>Relevance</a:t>
            </a:r>
            <a:r>
              <a:rPr lang="en-IN" dirty="0">
                <a:latin typeface="Times New Roman" panose="02020603050405020304" pitchFamily="18" charset="0"/>
                <a:cs typeface="Times New Roman" panose="02020603050405020304" pitchFamily="18" charset="0"/>
              </a:rPr>
              <a:t>: Understanding soil composition, natural resource distribution, and geological hazards</a:t>
            </a:r>
            <a:r>
              <a:rPr lang="en-IN"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0181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4471" y="163773"/>
            <a:ext cx="10515600" cy="6387151"/>
          </a:xfrm>
        </p:spPr>
        <p:txBody>
          <a:bodyPr>
            <a:normAutofit fontScale="70000" lnSpcReduction="20000"/>
          </a:bodyPr>
          <a:lstStyle/>
          <a:p>
            <a:pPr marL="0" indent="0">
              <a:buNone/>
            </a:pPr>
            <a:r>
              <a:rPr lang="en-IN" b="1" dirty="0">
                <a:latin typeface="Times New Roman" panose="02020603050405020304" pitchFamily="18" charset="0"/>
                <a:cs typeface="Times New Roman" panose="02020603050405020304" pitchFamily="18" charset="0"/>
              </a:rPr>
              <a:t>5. Geography</a:t>
            </a:r>
            <a:endParaRPr lang="en-IN" dirty="0">
              <a:latin typeface="Times New Roman" panose="02020603050405020304" pitchFamily="18" charset="0"/>
              <a:cs typeface="Times New Roman" panose="02020603050405020304" pitchFamily="18" charset="0"/>
            </a:endParaRPr>
          </a:p>
          <a:p>
            <a:pPr marL="0" lvl="0" indent="0">
              <a:buNone/>
            </a:pPr>
            <a:r>
              <a:rPr lang="en-IN" b="1" dirty="0">
                <a:latin typeface="Times New Roman" panose="02020603050405020304" pitchFamily="18" charset="0"/>
                <a:cs typeface="Times New Roman" panose="02020603050405020304" pitchFamily="18" charset="0"/>
              </a:rPr>
              <a:t>Focus</a:t>
            </a:r>
            <a:r>
              <a:rPr lang="en-IN" dirty="0">
                <a:latin typeface="Times New Roman" panose="02020603050405020304" pitchFamily="18" charset="0"/>
                <a:cs typeface="Times New Roman" panose="02020603050405020304" pitchFamily="18" charset="0"/>
              </a:rPr>
              <a:t>: Spatial aspects of natural and human phenomena.</a:t>
            </a:r>
          </a:p>
          <a:p>
            <a:pPr marL="0" lvl="0" indent="0">
              <a:buNone/>
            </a:pPr>
            <a:r>
              <a:rPr lang="en-IN" b="1" dirty="0">
                <a:latin typeface="Times New Roman" panose="02020603050405020304" pitchFamily="18" charset="0"/>
                <a:cs typeface="Times New Roman" panose="02020603050405020304" pitchFamily="18" charset="0"/>
              </a:rPr>
              <a:t>Relevance</a:t>
            </a:r>
            <a:r>
              <a:rPr lang="en-IN" dirty="0">
                <a:latin typeface="Times New Roman" panose="02020603050405020304" pitchFamily="18" charset="0"/>
                <a:cs typeface="Times New Roman" panose="02020603050405020304" pitchFamily="18" charset="0"/>
              </a:rPr>
              <a:t>: Mapping environmental changes, studying land use patterns, and assessing the impact of human activities on different regions.</a:t>
            </a:r>
          </a:p>
          <a:p>
            <a:pPr marL="0" indent="0">
              <a:buNone/>
            </a:pPr>
            <a:r>
              <a:rPr lang="en-IN" b="1" dirty="0">
                <a:latin typeface="Times New Roman" panose="02020603050405020304" pitchFamily="18" charset="0"/>
                <a:cs typeface="Times New Roman" panose="02020603050405020304" pitchFamily="18" charset="0"/>
              </a:rPr>
              <a:t>6. Ecology</a:t>
            </a:r>
            <a:endParaRPr lang="en-IN" dirty="0">
              <a:latin typeface="Times New Roman" panose="02020603050405020304" pitchFamily="18" charset="0"/>
              <a:cs typeface="Times New Roman" panose="02020603050405020304" pitchFamily="18" charset="0"/>
            </a:endParaRPr>
          </a:p>
          <a:p>
            <a:pPr marL="0" lvl="0" indent="0">
              <a:buNone/>
            </a:pPr>
            <a:r>
              <a:rPr lang="en-IN" b="1" dirty="0">
                <a:latin typeface="Times New Roman" panose="02020603050405020304" pitchFamily="18" charset="0"/>
                <a:cs typeface="Times New Roman" panose="02020603050405020304" pitchFamily="18" charset="0"/>
              </a:rPr>
              <a:t>Focus</a:t>
            </a:r>
            <a:r>
              <a:rPr lang="en-IN" dirty="0">
                <a:latin typeface="Times New Roman" panose="02020603050405020304" pitchFamily="18" charset="0"/>
                <a:cs typeface="Times New Roman" panose="02020603050405020304" pitchFamily="18" charset="0"/>
              </a:rPr>
              <a:t>: Interactions between organisms and their environment.</a:t>
            </a:r>
          </a:p>
          <a:p>
            <a:pPr marL="0" lvl="0" indent="0">
              <a:buNone/>
            </a:pPr>
            <a:r>
              <a:rPr lang="en-IN" b="1" dirty="0">
                <a:latin typeface="Times New Roman" panose="02020603050405020304" pitchFamily="18" charset="0"/>
                <a:cs typeface="Times New Roman" panose="02020603050405020304" pitchFamily="18" charset="0"/>
              </a:rPr>
              <a:t>Relevance</a:t>
            </a:r>
            <a:r>
              <a:rPr lang="en-IN" dirty="0">
                <a:latin typeface="Times New Roman" panose="02020603050405020304" pitchFamily="18" charset="0"/>
                <a:cs typeface="Times New Roman" panose="02020603050405020304" pitchFamily="18" charset="0"/>
              </a:rPr>
              <a:t>: Understanding ecosystem dynamics, species interactions, and the effects of environmental changes on living systems.</a:t>
            </a:r>
          </a:p>
          <a:p>
            <a:pPr marL="0" indent="0">
              <a:buNone/>
            </a:pPr>
            <a:r>
              <a:rPr lang="en-IN" b="1" dirty="0">
                <a:latin typeface="Times New Roman" panose="02020603050405020304" pitchFamily="18" charset="0"/>
                <a:cs typeface="Times New Roman" panose="02020603050405020304" pitchFamily="18" charset="0"/>
              </a:rPr>
              <a:t>7. Social Sciences</a:t>
            </a:r>
            <a:endParaRPr lang="en-IN" dirty="0">
              <a:latin typeface="Times New Roman" panose="02020603050405020304" pitchFamily="18" charset="0"/>
              <a:cs typeface="Times New Roman" panose="02020603050405020304" pitchFamily="18" charset="0"/>
            </a:endParaRPr>
          </a:p>
          <a:p>
            <a:pPr marL="0" lvl="0" indent="0">
              <a:buNone/>
            </a:pPr>
            <a:r>
              <a:rPr lang="en-IN" b="1" dirty="0">
                <a:latin typeface="Times New Roman" panose="02020603050405020304" pitchFamily="18" charset="0"/>
                <a:cs typeface="Times New Roman" panose="02020603050405020304" pitchFamily="18" charset="0"/>
              </a:rPr>
              <a:t>Focus</a:t>
            </a:r>
            <a:r>
              <a:rPr lang="en-IN" dirty="0">
                <a:latin typeface="Times New Roman" panose="02020603050405020304" pitchFamily="18" charset="0"/>
                <a:cs typeface="Times New Roman" panose="02020603050405020304" pitchFamily="18" charset="0"/>
              </a:rPr>
              <a:t>: Human </a:t>
            </a:r>
            <a:r>
              <a:rPr lang="en-IN" dirty="0" err="1">
                <a:latin typeface="Times New Roman" panose="02020603050405020304" pitchFamily="18" charset="0"/>
                <a:cs typeface="Times New Roman" panose="02020603050405020304" pitchFamily="18" charset="0"/>
              </a:rPr>
              <a:t>behavior</a:t>
            </a:r>
            <a:r>
              <a:rPr lang="en-IN" dirty="0">
                <a:latin typeface="Times New Roman" panose="02020603050405020304" pitchFamily="18" charset="0"/>
                <a:cs typeface="Times New Roman" panose="02020603050405020304" pitchFamily="18" charset="0"/>
              </a:rPr>
              <a:t>, policies, and economics related to the environment.</a:t>
            </a:r>
          </a:p>
          <a:p>
            <a:pPr marL="0" lvl="0" indent="0">
              <a:buNone/>
            </a:pPr>
            <a:r>
              <a:rPr lang="en-IN" b="1" dirty="0">
                <a:latin typeface="Times New Roman" panose="02020603050405020304" pitchFamily="18" charset="0"/>
                <a:cs typeface="Times New Roman" panose="02020603050405020304" pitchFamily="18" charset="0"/>
              </a:rPr>
              <a:t>Relevance</a:t>
            </a:r>
            <a:r>
              <a:rPr lang="en-IN" dirty="0">
                <a:latin typeface="Times New Roman" panose="02020603050405020304" pitchFamily="18" charset="0"/>
                <a:cs typeface="Times New Roman" panose="02020603050405020304" pitchFamily="18" charset="0"/>
              </a:rPr>
              <a:t>: Studying the social dimensions of environmental issues, such as public policy, environmental justice, and economic impacts.</a:t>
            </a:r>
          </a:p>
          <a:p>
            <a:pPr marL="0" indent="0">
              <a:buNone/>
            </a:pPr>
            <a:r>
              <a:rPr lang="en-IN" b="1" dirty="0">
                <a:latin typeface="Times New Roman" panose="02020603050405020304" pitchFamily="18" charset="0"/>
                <a:cs typeface="Times New Roman" panose="02020603050405020304" pitchFamily="18" charset="0"/>
              </a:rPr>
              <a:t>8. Environmental Policy and Management</a:t>
            </a:r>
            <a:endParaRPr lang="en-IN" dirty="0">
              <a:latin typeface="Times New Roman" panose="02020603050405020304" pitchFamily="18" charset="0"/>
              <a:cs typeface="Times New Roman" panose="02020603050405020304" pitchFamily="18" charset="0"/>
            </a:endParaRPr>
          </a:p>
          <a:p>
            <a:pPr marL="0" lvl="0" indent="0">
              <a:buNone/>
            </a:pPr>
            <a:r>
              <a:rPr lang="en-IN" b="1" dirty="0">
                <a:latin typeface="Times New Roman" panose="02020603050405020304" pitchFamily="18" charset="0"/>
                <a:cs typeface="Times New Roman" panose="02020603050405020304" pitchFamily="18" charset="0"/>
              </a:rPr>
              <a:t>Focus</a:t>
            </a:r>
            <a:r>
              <a:rPr lang="en-IN" dirty="0">
                <a:latin typeface="Times New Roman" panose="02020603050405020304" pitchFamily="18" charset="0"/>
                <a:cs typeface="Times New Roman" panose="02020603050405020304" pitchFamily="18" charset="0"/>
              </a:rPr>
              <a:t>: Development and implementation of policies and strategies to manage environmental resources.</a:t>
            </a:r>
          </a:p>
          <a:p>
            <a:pPr marL="0" lvl="0" indent="0">
              <a:buNone/>
            </a:pPr>
            <a:r>
              <a:rPr lang="en-IN" b="1" dirty="0">
                <a:latin typeface="Times New Roman" panose="02020603050405020304" pitchFamily="18" charset="0"/>
                <a:cs typeface="Times New Roman" panose="02020603050405020304" pitchFamily="18" charset="0"/>
              </a:rPr>
              <a:t>Relevance</a:t>
            </a:r>
            <a:r>
              <a:rPr lang="en-IN" dirty="0">
                <a:latin typeface="Times New Roman" panose="02020603050405020304" pitchFamily="18" charset="0"/>
                <a:cs typeface="Times New Roman" panose="02020603050405020304" pitchFamily="18" charset="0"/>
              </a:rPr>
              <a:t>: Crafting regulations and practices for sustainable resource use and pollution control.</a:t>
            </a:r>
          </a:p>
          <a:p>
            <a:pPr marL="0" indent="0">
              <a:buNone/>
            </a:pPr>
            <a:r>
              <a:rPr lang="en-IN" b="1" dirty="0">
                <a:latin typeface="Times New Roman" panose="02020603050405020304" pitchFamily="18" charset="0"/>
                <a:cs typeface="Times New Roman" panose="02020603050405020304" pitchFamily="18" charset="0"/>
              </a:rPr>
              <a:t>9. Environmental Engineering</a:t>
            </a:r>
            <a:endParaRPr lang="en-IN" dirty="0">
              <a:latin typeface="Times New Roman" panose="02020603050405020304" pitchFamily="18" charset="0"/>
              <a:cs typeface="Times New Roman" panose="02020603050405020304" pitchFamily="18" charset="0"/>
            </a:endParaRPr>
          </a:p>
          <a:p>
            <a:pPr marL="0" lvl="0" indent="0">
              <a:buNone/>
            </a:pPr>
            <a:r>
              <a:rPr lang="en-IN" b="1" dirty="0">
                <a:latin typeface="Times New Roman" panose="02020603050405020304" pitchFamily="18" charset="0"/>
                <a:cs typeface="Times New Roman" panose="02020603050405020304" pitchFamily="18" charset="0"/>
              </a:rPr>
              <a:t>Focus</a:t>
            </a:r>
            <a:r>
              <a:rPr lang="en-IN" dirty="0">
                <a:latin typeface="Times New Roman" panose="02020603050405020304" pitchFamily="18" charset="0"/>
                <a:cs typeface="Times New Roman" panose="02020603050405020304" pitchFamily="18" charset="0"/>
              </a:rPr>
              <a:t>: Application of engineering principles to improve and maintain environmental quality.</a:t>
            </a:r>
          </a:p>
          <a:p>
            <a:pPr marL="0" lvl="0" indent="0">
              <a:buNone/>
            </a:pPr>
            <a:r>
              <a:rPr lang="en-IN" b="1" dirty="0">
                <a:latin typeface="Times New Roman" panose="02020603050405020304" pitchFamily="18" charset="0"/>
                <a:cs typeface="Times New Roman" panose="02020603050405020304" pitchFamily="18" charset="0"/>
              </a:rPr>
              <a:t>Relevance</a:t>
            </a:r>
            <a:r>
              <a:rPr lang="en-IN" dirty="0">
                <a:latin typeface="Times New Roman" panose="02020603050405020304" pitchFamily="18" charset="0"/>
                <a:cs typeface="Times New Roman" panose="02020603050405020304" pitchFamily="18" charset="0"/>
              </a:rPr>
              <a:t>: Designing technologies for waste treatment, pollution control, and sustainable infrastructure.</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5891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Environmental Science </a:t>
            </a:r>
            <a:r>
              <a:rPr lang="en-IN" b="1" dirty="0" smtClean="0">
                <a:latin typeface="Times New Roman" panose="02020603050405020304" pitchFamily="18" charset="0"/>
                <a:cs typeface="Times New Roman" panose="02020603050405020304" pitchFamily="18" charset="0"/>
              </a:rPr>
              <a:t>: Definition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Environmental Science is an interdisciplinary field that encompasses various scientific disciplines to study the environment and address environmental issues. It aims to understand the interactions between the physical, chemical, and biological components of the environment.</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8887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591" y="0"/>
            <a:ext cx="10515600" cy="1325563"/>
          </a:xfrm>
        </p:spPr>
        <p:txBody>
          <a:bodyPr/>
          <a:lstStyle/>
          <a:p>
            <a:r>
              <a:rPr lang="en-IN" b="1" dirty="0">
                <a:latin typeface="Times New Roman" panose="02020603050405020304" pitchFamily="18" charset="0"/>
                <a:cs typeface="Times New Roman" panose="02020603050405020304" pitchFamily="18" charset="0"/>
              </a:rPr>
              <a:t>Environmental Science </a:t>
            </a:r>
            <a:r>
              <a:rPr lang="en-IN" b="1" dirty="0" smtClean="0">
                <a:latin typeface="Times New Roman" panose="02020603050405020304" pitchFamily="18" charset="0"/>
                <a:cs typeface="Times New Roman" panose="02020603050405020304" pitchFamily="18" charset="0"/>
              </a:rPr>
              <a:t>: Scope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91822"/>
            <a:ext cx="10515600" cy="5431808"/>
          </a:xfrm>
        </p:spPr>
        <p:txBody>
          <a:bodyPr>
            <a:noAutofit/>
          </a:bodyPr>
          <a:lstStyle/>
          <a:p>
            <a:pPr lvl="0">
              <a:lnSpc>
                <a:spcPct val="120000"/>
              </a:lnSpc>
            </a:pPr>
            <a:r>
              <a:rPr lang="en-IN" sz="2000" b="1" dirty="0">
                <a:latin typeface="Times New Roman" panose="02020603050405020304" pitchFamily="18" charset="0"/>
                <a:cs typeface="Times New Roman" panose="02020603050405020304" pitchFamily="18" charset="0"/>
              </a:rPr>
              <a:t>Interdisciplinary Integration</a:t>
            </a:r>
            <a:r>
              <a:rPr lang="en-IN" sz="2000" dirty="0">
                <a:latin typeface="Times New Roman" panose="02020603050405020304" pitchFamily="18" charset="0"/>
                <a:cs typeface="Times New Roman" panose="02020603050405020304" pitchFamily="18" charset="0"/>
              </a:rPr>
              <a:t>: Combines natural sciences (biology, chemistry, physics), social sciences (economics, sociology, political science), and humanities (ethics, philosophy) to provide a holistic understanding of environmental issues.</a:t>
            </a:r>
          </a:p>
          <a:p>
            <a:pPr lvl="0">
              <a:lnSpc>
                <a:spcPct val="120000"/>
              </a:lnSpc>
            </a:pPr>
            <a:r>
              <a:rPr lang="en-IN" sz="2000" b="1" dirty="0">
                <a:latin typeface="Times New Roman" panose="02020603050405020304" pitchFamily="18" charset="0"/>
                <a:cs typeface="Times New Roman" panose="02020603050405020304" pitchFamily="18" charset="0"/>
              </a:rPr>
              <a:t>Natural Resource Management</a:t>
            </a:r>
            <a:r>
              <a:rPr lang="en-IN" sz="2000" dirty="0">
                <a:latin typeface="Times New Roman" panose="02020603050405020304" pitchFamily="18" charset="0"/>
                <a:cs typeface="Times New Roman" panose="02020603050405020304" pitchFamily="18" charset="0"/>
              </a:rPr>
              <a:t>: Focuses on the sustainable use and management of natural resources such as water, soil, minerals, forests, and wildlife to ensure their availability for future generations.</a:t>
            </a:r>
          </a:p>
          <a:p>
            <a:pPr lvl="0">
              <a:lnSpc>
                <a:spcPct val="120000"/>
              </a:lnSpc>
            </a:pPr>
            <a:r>
              <a:rPr lang="en-IN" sz="2000" b="1" dirty="0">
                <a:latin typeface="Times New Roman" panose="02020603050405020304" pitchFamily="18" charset="0"/>
                <a:cs typeface="Times New Roman" panose="02020603050405020304" pitchFamily="18" charset="0"/>
              </a:rPr>
              <a:t>Environmental Conservation</a:t>
            </a:r>
            <a:r>
              <a:rPr lang="en-IN" sz="2000" dirty="0">
                <a:latin typeface="Times New Roman" panose="02020603050405020304" pitchFamily="18" charset="0"/>
                <a:cs typeface="Times New Roman" panose="02020603050405020304" pitchFamily="18" charset="0"/>
              </a:rPr>
              <a:t>: Involves the protection and preservation of ecosystems and biodiversity, addressing issues like habitat destruction, endangered species, and conservation strategies.</a:t>
            </a:r>
          </a:p>
          <a:p>
            <a:pPr lvl="0">
              <a:lnSpc>
                <a:spcPct val="120000"/>
              </a:lnSpc>
            </a:pPr>
            <a:r>
              <a:rPr lang="en-IN" sz="2000" b="1" dirty="0">
                <a:latin typeface="Times New Roman" panose="02020603050405020304" pitchFamily="18" charset="0"/>
                <a:cs typeface="Times New Roman" panose="02020603050405020304" pitchFamily="18" charset="0"/>
              </a:rPr>
              <a:t>Pollution Control and Waste Management</a:t>
            </a:r>
            <a:r>
              <a:rPr lang="en-IN" sz="2000" dirty="0">
                <a:latin typeface="Times New Roman" panose="02020603050405020304" pitchFamily="18" charset="0"/>
                <a:cs typeface="Times New Roman" panose="02020603050405020304" pitchFamily="18" charset="0"/>
              </a:rPr>
              <a:t>: Studies the sources, effects, and control measures of pollutants in air, water, and soil, along with waste management practices such as recycling, composting, and waste reduction</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328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23081"/>
            <a:ext cx="10515600" cy="5753882"/>
          </a:xfrm>
        </p:spPr>
        <p:txBody>
          <a:bodyPr>
            <a:noAutofit/>
          </a:bodyPr>
          <a:lstStyle/>
          <a:p>
            <a:pPr lvl="0">
              <a:lnSpc>
                <a:spcPct val="120000"/>
              </a:lnSpc>
            </a:pPr>
            <a:r>
              <a:rPr lang="en-IN" sz="2000" b="1" dirty="0" smtClean="0">
                <a:latin typeface="Times New Roman" panose="02020603050405020304" pitchFamily="18" charset="0"/>
                <a:cs typeface="Times New Roman" panose="02020603050405020304" pitchFamily="18" charset="0"/>
              </a:rPr>
              <a:t>Environmental Policy and Law</a:t>
            </a:r>
            <a:r>
              <a:rPr lang="en-IN" sz="2000" dirty="0" smtClean="0">
                <a:latin typeface="Times New Roman" panose="02020603050405020304" pitchFamily="18" charset="0"/>
                <a:cs typeface="Times New Roman" panose="02020603050405020304" pitchFamily="18" charset="0"/>
              </a:rPr>
              <a:t>: Examines environmental laws, regulations, and policies at local, national, and international levels, including their development, implementation, and enforcement.</a:t>
            </a:r>
          </a:p>
          <a:p>
            <a:pPr lvl="0">
              <a:lnSpc>
                <a:spcPct val="120000"/>
              </a:lnSpc>
            </a:pPr>
            <a:r>
              <a:rPr lang="en-IN" sz="2000" b="1" dirty="0" smtClean="0">
                <a:latin typeface="Times New Roman" panose="02020603050405020304" pitchFamily="18" charset="0"/>
                <a:cs typeface="Times New Roman" panose="02020603050405020304" pitchFamily="18" charset="0"/>
              </a:rPr>
              <a:t>Sustainable Development</a:t>
            </a:r>
            <a:r>
              <a:rPr lang="en-IN" sz="2000" dirty="0" smtClean="0">
                <a:latin typeface="Times New Roman" panose="02020603050405020304" pitchFamily="18" charset="0"/>
                <a:cs typeface="Times New Roman" panose="02020603050405020304" pitchFamily="18" charset="0"/>
              </a:rPr>
              <a:t>: Promotes development that meets current needs without compromising the ability of future generations to meet their own needs, integrating economic, social, and environmental dimensions.</a:t>
            </a:r>
          </a:p>
          <a:p>
            <a:pPr lvl="0">
              <a:lnSpc>
                <a:spcPct val="120000"/>
              </a:lnSpc>
            </a:pPr>
            <a:r>
              <a:rPr lang="en-IN" sz="2000" b="1" dirty="0" smtClean="0">
                <a:latin typeface="Times New Roman" panose="02020603050405020304" pitchFamily="18" charset="0"/>
                <a:cs typeface="Times New Roman" panose="02020603050405020304" pitchFamily="18" charset="0"/>
              </a:rPr>
              <a:t>Climate Change and Global Warming</a:t>
            </a:r>
            <a:r>
              <a:rPr lang="en-IN" sz="2000" dirty="0" smtClean="0">
                <a:latin typeface="Times New Roman" panose="02020603050405020304" pitchFamily="18" charset="0"/>
                <a:cs typeface="Times New Roman" panose="02020603050405020304" pitchFamily="18" charset="0"/>
              </a:rPr>
              <a:t>: Investigates the causes and impacts of climate change, global warming, and strategies for mitigation and adaptation.</a:t>
            </a:r>
          </a:p>
          <a:p>
            <a:pPr lvl="0">
              <a:lnSpc>
                <a:spcPct val="120000"/>
              </a:lnSpc>
            </a:pPr>
            <a:r>
              <a:rPr lang="en-IN" sz="2000" b="1" dirty="0" smtClean="0">
                <a:latin typeface="Times New Roman" panose="02020603050405020304" pitchFamily="18" charset="0"/>
                <a:cs typeface="Times New Roman" panose="02020603050405020304" pitchFamily="18" charset="0"/>
              </a:rPr>
              <a:t>Human-Environment Interaction</a:t>
            </a:r>
            <a:r>
              <a:rPr lang="en-IN" sz="2000" dirty="0" smtClean="0">
                <a:latin typeface="Times New Roman" panose="02020603050405020304" pitchFamily="18" charset="0"/>
                <a:cs typeface="Times New Roman" panose="02020603050405020304" pitchFamily="18" charset="0"/>
              </a:rPr>
              <a:t>: Studies the ways humans interact with their environment, including the social, cultural, and economic factors that influence environmental decision-making.</a:t>
            </a:r>
          </a:p>
          <a:p>
            <a:pPr lvl="0">
              <a:lnSpc>
                <a:spcPct val="120000"/>
              </a:lnSpc>
            </a:pPr>
            <a:r>
              <a:rPr lang="en-IN" sz="2000" b="1" dirty="0" smtClean="0">
                <a:latin typeface="Times New Roman" panose="02020603050405020304" pitchFamily="18" charset="0"/>
                <a:cs typeface="Times New Roman" panose="02020603050405020304" pitchFamily="18" charset="0"/>
              </a:rPr>
              <a:t>Environmental Health</a:t>
            </a:r>
            <a:r>
              <a:rPr lang="en-IN" sz="2000" dirty="0" smtClean="0">
                <a:latin typeface="Times New Roman" panose="02020603050405020304" pitchFamily="18" charset="0"/>
                <a:cs typeface="Times New Roman" panose="02020603050405020304" pitchFamily="18" charset="0"/>
              </a:rPr>
              <a:t>: Focuses on how environmental factors affect human health, addressing issues such as air and water quality, toxic substances, and occupational health.</a:t>
            </a:r>
          </a:p>
          <a:p>
            <a:pPr>
              <a:lnSpc>
                <a:spcPct val="120000"/>
              </a:lnSpc>
            </a:pPr>
            <a:r>
              <a:rPr lang="en-IN" sz="2000" b="1" dirty="0" smtClean="0">
                <a:latin typeface="Times New Roman" panose="02020603050405020304" pitchFamily="18" charset="0"/>
                <a:cs typeface="Times New Roman" panose="02020603050405020304" pitchFamily="18" charset="0"/>
              </a:rPr>
              <a:t>Education and Awareness</a:t>
            </a:r>
            <a:r>
              <a:rPr lang="en-IN" sz="2000" dirty="0" smtClean="0">
                <a:latin typeface="Times New Roman" panose="02020603050405020304" pitchFamily="18" charset="0"/>
                <a:cs typeface="Times New Roman" panose="02020603050405020304" pitchFamily="18" charset="0"/>
              </a:rPr>
              <a:t>: Promotes environmental education and awareness to foster a culture of sustainability and responsible environmental stewardship among individuals and communities.</a:t>
            </a:r>
          </a:p>
          <a:p>
            <a:pPr marL="0" indent="0">
              <a:buNone/>
            </a:pPr>
            <a:endParaRPr lang="en-IN" sz="2000" dirty="0"/>
          </a:p>
        </p:txBody>
      </p:sp>
    </p:spTree>
    <p:extLst>
      <p:ext uri="{BB962C8B-B14F-4D97-AF65-F5344CB8AC3E}">
        <p14:creationId xmlns:p14="http://schemas.microsoft.com/office/powerpoint/2010/main" val="3809628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b="1" dirty="0">
                <a:latin typeface="Times New Roman" panose="02020603050405020304" pitchFamily="18" charset="0"/>
                <a:cs typeface="Times New Roman" panose="02020603050405020304" pitchFamily="18" charset="0"/>
              </a:rPr>
              <a:t>Environmental Science </a:t>
            </a:r>
            <a:r>
              <a:rPr lang="en-IN" b="1" dirty="0" smtClean="0">
                <a:latin typeface="Times New Roman" panose="02020603050405020304" pitchFamily="18" charset="0"/>
                <a:cs typeface="Times New Roman" panose="02020603050405020304" pitchFamily="18" charset="0"/>
              </a:rPr>
              <a:t>: Importance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87355"/>
            <a:ext cx="10515600" cy="5240741"/>
          </a:xfrm>
        </p:spPr>
        <p:txBody>
          <a:bodyPr>
            <a:noAutofit/>
          </a:bodyPr>
          <a:lstStyle/>
          <a:p>
            <a:pPr lvl="0">
              <a:lnSpc>
                <a:spcPct val="120000"/>
              </a:lnSpc>
            </a:pPr>
            <a:r>
              <a:rPr lang="en-IN" sz="2000" b="1" dirty="0">
                <a:latin typeface="Times New Roman" panose="02020603050405020304" pitchFamily="18" charset="0"/>
                <a:cs typeface="Times New Roman" panose="02020603050405020304" pitchFamily="18" charset="0"/>
              </a:rPr>
              <a:t>Environmental Awareness</a:t>
            </a:r>
            <a:r>
              <a:rPr lang="en-IN" sz="2000" dirty="0">
                <a:latin typeface="Times New Roman" panose="02020603050405020304" pitchFamily="18" charset="0"/>
                <a:cs typeface="Times New Roman" panose="02020603050405020304" pitchFamily="18" charset="0"/>
              </a:rPr>
              <a:t>: Raises awareness about the impact of human activities on the environment, encouraging individuals and communities to adopt sustainable practices.</a:t>
            </a:r>
          </a:p>
          <a:p>
            <a:pPr lvl="0">
              <a:lnSpc>
                <a:spcPct val="120000"/>
              </a:lnSpc>
            </a:pPr>
            <a:r>
              <a:rPr lang="en-IN" sz="2000" b="1" dirty="0">
                <a:latin typeface="Times New Roman" panose="02020603050405020304" pitchFamily="18" charset="0"/>
                <a:cs typeface="Times New Roman" panose="02020603050405020304" pitchFamily="18" charset="0"/>
              </a:rPr>
              <a:t>Sustainable Resource Management</a:t>
            </a:r>
            <a:r>
              <a:rPr lang="en-IN" sz="2000" dirty="0">
                <a:latin typeface="Times New Roman" panose="02020603050405020304" pitchFamily="18" charset="0"/>
                <a:cs typeface="Times New Roman" panose="02020603050405020304" pitchFamily="18" charset="0"/>
              </a:rPr>
              <a:t>: Helps in understanding and implementing practices that ensure the sustainable use of natural resources, preventing depletion and degradation.</a:t>
            </a:r>
          </a:p>
          <a:p>
            <a:pPr lvl="0">
              <a:lnSpc>
                <a:spcPct val="120000"/>
              </a:lnSpc>
            </a:pPr>
            <a:r>
              <a:rPr lang="en-IN" sz="2000" b="1" dirty="0">
                <a:latin typeface="Times New Roman" panose="02020603050405020304" pitchFamily="18" charset="0"/>
                <a:cs typeface="Times New Roman" panose="02020603050405020304" pitchFamily="18" charset="0"/>
              </a:rPr>
              <a:t>Policy Development</a:t>
            </a:r>
            <a:r>
              <a:rPr lang="en-IN" sz="2000" dirty="0">
                <a:latin typeface="Times New Roman" panose="02020603050405020304" pitchFamily="18" charset="0"/>
                <a:cs typeface="Times New Roman" panose="02020603050405020304" pitchFamily="18" charset="0"/>
              </a:rPr>
              <a:t>: Informs policymakers and helps in the development of effective environmental policies and regulations that protect natural resources and public health.</a:t>
            </a:r>
          </a:p>
          <a:p>
            <a:pPr lvl="0">
              <a:lnSpc>
                <a:spcPct val="120000"/>
              </a:lnSpc>
            </a:pPr>
            <a:r>
              <a:rPr lang="en-IN" sz="2000" b="1" dirty="0">
                <a:latin typeface="Times New Roman" panose="02020603050405020304" pitchFamily="18" charset="0"/>
                <a:cs typeface="Times New Roman" panose="02020603050405020304" pitchFamily="18" charset="0"/>
              </a:rPr>
              <a:t>Biodiversity Conservation</a:t>
            </a:r>
            <a:r>
              <a:rPr lang="en-IN" sz="2000" dirty="0">
                <a:latin typeface="Times New Roman" panose="02020603050405020304" pitchFamily="18" charset="0"/>
                <a:cs typeface="Times New Roman" panose="02020603050405020304" pitchFamily="18" charset="0"/>
              </a:rPr>
              <a:t>: Emphasizes the importance of preserving biodiversity, which is crucial for ecosystem stability, resilience, and the provision of ecosystem services.</a:t>
            </a:r>
          </a:p>
          <a:p>
            <a:pPr lvl="0">
              <a:lnSpc>
                <a:spcPct val="120000"/>
              </a:lnSpc>
            </a:pPr>
            <a:r>
              <a:rPr lang="en-IN" sz="2000" b="1" dirty="0">
                <a:latin typeface="Times New Roman" panose="02020603050405020304" pitchFamily="18" charset="0"/>
                <a:cs typeface="Times New Roman" panose="02020603050405020304" pitchFamily="18" charset="0"/>
              </a:rPr>
              <a:t>Climate Change Mitigation and Adaptation</a:t>
            </a:r>
            <a:r>
              <a:rPr lang="en-IN" sz="2000" dirty="0">
                <a:latin typeface="Times New Roman" panose="02020603050405020304" pitchFamily="18" charset="0"/>
                <a:cs typeface="Times New Roman" panose="02020603050405020304" pitchFamily="18" charset="0"/>
              </a:rPr>
              <a:t>: Provides knowledge and tools to mitigate the effects of climate change and develop adaptive strategies to cope with its impacts</a:t>
            </a:r>
            <a:r>
              <a:rPr lang="en-IN"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6009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55093"/>
            <a:ext cx="10515600" cy="5521870"/>
          </a:xfrm>
        </p:spPr>
        <p:txBody>
          <a:bodyPr>
            <a:normAutofit fontScale="77500" lnSpcReduction="20000"/>
          </a:bodyPr>
          <a:lstStyle/>
          <a:p>
            <a:pPr lvl="0">
              <a:lnSpc>
                <a:spcPct val="120000"/>
              </a:lnSpc>
            </a:pPr>
            <a:r>
              <a:rPr lang="en-IN" b="1" dirty="0" smtClean="0">
                <a:latin typeface="Times New Roman" panose="02020603050405020304" pitchFamily="18" charset="0"/>
                <a:cs typeface="Times New Roman" panose="02020603050405020304" pitchFamily="18" charset="0"/>
              </a:rPr>
              <a:t>Public Health Protection</a:t>
            </a:r>
            <a:r>
              <a:rPr lang="en-IN" dirty="0" smtClean="0">
                <a:latin typeface="Times New Roman" panose="02020603050405020304" pitchFamily="18" charset="0"/>
                <a:cs typeface="Times New Roman" panose="02020603050405020304" pitchFamily="18" charset="0"/>
              </a:rPr>
              <a:t>: Addresses environmental health issues, promoting actions that reduce pollution and exposure to hazardous substances, thereby protecting public health.</a:t>
            </a:r>
          </a:p>
          <a:p>
            <a:pPr lvl="0">
              <a:lnSpc>
                <a:spcPct val="120000"/>
              </a:lnSpc>
            </a:pPr>
            <a:r>
              <a:rPr lang="en-IN" b="1" dirty="0" smtClean="0">
                <a:latin typeface="Times New Roman" panose="02020603050405020304" pitchFamily="18" charset="0"/>
                <a:cs typeface="Times New Roman" panose="02020603050405020304" pitchFamily="18" charset="0"/>
              </a:rPr>
              <a:t>Economic Benefits</a:t>
            </a:r>
            <a:r>
              <a:rPr lang="en-IN" dirty="0" smtClean="0">
                <a:latin typeface="Times New Roman" panose="02020603050405020304" pitchFamily="18" charset="0"/>
                <a:cs typeface="Times New Roman" panose="02020603050405020304" pitchFamily="18" charset="0"/>
              </a:rPr>
              <a:t>: Highlights the economic benefits of sustainable practices, such as reduced costs from waste management, energy efficiency, and conservation initiatives.</a:t>
            </a:r>
          </a:p>
          <a:p>
            <a:pPr lvl="0">
              <a:lnSpc>
                <a:spcPct val="120000"/>
              </a:lnSpc>
            </a:pPr>
            <a:r>
              <a:rPr lang="en-IN" b="1" dirty="0" smtClean="0">
                <a:latin typeface="Times New Roman" panose="02020603050405020304" pitchFamily="18" charset="0"/>
                <a:cs typeface="Times New Roman" panose="02020603050405020304" pitchFamily="18" charset="0"/>
              </a:rPr>
              <a:t>Cultural and Ethical Considerations</a:t>
            </a:r>
            <a:r>
              <a:rPr lang="en-IN" dirty="0" smtClean="0">
                <a:latin typeface="Times New Roman" panose="02020603050405020304" pitchFamily="18" charset="0"/>
                <a:cs typeface="Times New Roman" panose="02020603050405020304" pitchFamily="18" charset="0"/>
              </a:rPr>
              <a:t>: Encourages the consideration of cultural values and ethical principles in environmental decision-making, fostering a sense of responsibility towards nature.</a:t>
            </a:r>
          </a:p>
          <a:p>
            <a:pPr lvl="0">
              <a:lnSpc>
                <a:spcPct val="120000"/>
              </a:lnSpc>
            </a:pPr>
            <a:r>
              <a:rPr lang="en-IN" b="1" dirty="0" smtClean="0">
                <a:latin typeface="Times New Roman" panose="02020603050405020304" pitchFamily="18" charset="0"/>
                <a:cs typeface="Times New Roman" panose="02020603050405020304" pitchFamily="18" charset="0"/>
              </a:rPr>
              <a:t>Disaster Management</a:t>
            </a:r>
            <a:r>
              <a:rPr lang="en-IN" dirty="0" smtClean="0">
                <a:latin typeface="Times New Roman" panose="02020603050405020304" pitchFamily="18" charset="0"/>
                <a:cs typeface="Times New Roman" panose="02020603050405020304" pitchFamily="18" charset="0"/>
              </a:rPr>
              <a:t>: Enhances understanding of natural disasters and strategies for risk reduction, preparedness, and response to minimize the impact on communities and the environment.</a:t>
            </a:r>
          </a:p>
          <a:p>
            <a:pPr lvl="0">
              <a:lnSpc>
                <a:spcPct val="120000"/>
              </a:lnSpc>
            </a:pPr>
            <a:r>
              <a:rPr lang="en-IN" b="1" dirty="0" smtClean="0">
                <a:latin typeface="Times New Roman" panose="02020603050405020304" pitchFamily="18" charset="0"/>
                <a:cs typeface="Times New Roman" panose="02020603050405020304" pitchFamily="18" charset="0"/>
              </a:rPr>
              <a:t>Research and Innovation</a:t>
            </a:r>
            <a:r>
              <a:rPr lang="en-IN" dirty="0" smtClean="0">
                <a:latin typeface="Times New Roman" panose="02020603050405020304" pitchFamily="18" charset="0"/>
                <a:cs typeface="Times New Roman" panose="02020603050405020304" pitchFamily="18" charset="0"/>
              </a:rPr>
              <a:t>: Promotes scientific research and technological innovation to develop new solutions for environmental challenges, driving progress towards sustainability.</a:t>
            </a:r>
          </a:p>
          <a:p>
            <a:endParaRPr lang="en-IN" dirty="0"/>
          </a:p>
        </p:txBody>
      </p:sp>
    </p:spTree>
    <p:extLst>
      <p:ext uri="{BB962C8B-B14F-4D97-AF65-F5344CB8AC3E}">
        <p14:creationId xmlns:p14="http://schemas.microsoft.com/office/powerpoint/2010/main" val="1235289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2038</Words>
  <Application>Microsoft Office PowerPoint</Application>
  <PresentationFormat>Widescreen</PresentationFormat>
  <Paragraphs>137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Environmental Studies   Unit 1: Introduction</vt:lpstr>
      <vt:lpstr>PowerPoint Presentation</vt:lpstr>
      <vt:lpstr>The Multidisciplinary Nature of Environmental Studies</vt:lpstr>
      <vt:lpstr>PowerPoint Presentation</vt:lpstr>
      <vt:lpstr>Environmental Science : Definition</vt:lpstr>
      <vt:lpstr>Environmental Science : Scope</vt:lpstr>
      <vt:lpstr>PowerPoint Presentation</vt:lpstr>
      <vt:lpstr>Environmental Science : Importance</vt:lpstr>
      <vt:lpstr>PowerPoint Presentation</vt:lpstr>
      <vt:lpstr>Evolution of the Universe</vt:lpstr>
      <vt:lpstr>1. The Big Bang Theory</vt:lpstr>
      <vt:lpstr>2. Formation of Basic Elements</vt:lpstr>
      <vt:lpstr>3. The "Dark Ages"</vt:lpstr>
      <vt:lpstr>4. Formation of Stars and Galaxies</vt:lpstr>
      <vt:lpstr>5. Stellar Evolution and Element Formation</vt:lpstr>
      <vt:lpstr>6. Formation of Solar System</vt:lpstr>
      <vt:lpstr>7. Evolution of the Universe</vt:lpstr>
      <vt:lpstr>8. Future of the Universe</vt:lpstr>
      <vt:lpstr>PowerPoint Presentation</vt:lpstr>
      <vt:lpstr>Origin of the Earth</vt:lpstr>
      <vt:lpstr>PowerPoint Presentation</vt:lpstr>
      <vt:lpstr>Solar System </vt:lpstr>
      <vt:lpstr>PowerPoint Presentation</vt:lpstr>
      <vt:lpstr>Atmosphere of the Primitive Earth</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Studies   Unit 1: Introduction</dc:title>
  <dc:creator>STAFF</dc:creator>
  <cp:lastModifiedBy>STAFF</cp:lastModifiedBy>
  <cp:revision>22</cp:revision>
  <dcterms:created xsi:type="dcterms:W3CDTF">2024-07-17T05:00:16Z</dcterms:created>
  <dcterms:modified xsi:type="dcterms:W3CDTF">2024-07-17T09:30:14Z</dcterms:modified>
</cp:coreProperties>
</file>